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39"/>
  </p:notesMasterIdLst>
  <p:sldIdLst>
    <p:sldId id="273" r:id="rId2"/>
    <p:sldId id="1213" r:id="rId3"/>
    <p:sldId id="1214" r:id="rId4"/>
    <p:sldId id="1215" r:id="rId5"/>
    <p:sldId id="1216" r:id="rId6"/>
    <p:sldId id="1217" r:id="rId7"/>
    <p:sldId id="1218" r:id="rId8"/>
    <p:sldId id="1219" r:id="rId9"/>
    <p:sldId id="1220" r:id="rId10"/>
    <p:sldId id="1221" r:id="rId11"/>
    <p:sldId id="1222" r:id="rId12"/>
    <p:sldId id="1198" r:id="rId13"/>
    <p:sldId id="1207" r:id="rId14"/>
    <p:sldId id="1208" r:id="rId15"/>
    <p:sldId id="1212" r:id="rId16"/>
    <p:sldId id="1209" r:id="rId17"/>
    <p:sldId id="1210" r:id="rId18"/>
    <p:sldId id="1211" r:id="rId19"/>
    <p:sldId id="1206" r:id="rId20"/>
    <p:sldId id="1199" r:id="rId21"/>
    <p:sldId id="1200" r:id="rId22"/>
    <p:sldId id="1201" r:id="rId23"/>
    <p:sldId id="1202" r:id="rId24"/>
    <p:sldId id="1203" r:id="rId25"/>
    <p:sldId id="1204" r:id="rId26"/>
    <p:sldId id="1223" r:id="rId27"/>
    <p:sldId id="1224" r:id="rId28"/>
    <p:sldId id="1225" r:id="rId29"/>
    <p:sldId id="1226" r:id="rId30"/>
    <p:sldId id="1227" r:id="rId31"/>
    <p:sldId id="1228" r:id="rId32"/>
    <p:sldId id="1229" r:id="rId33"/>
    <p:sldId id="1230" r:id="rId34"/>
    <p:sldId id="1231" r:id="rId35"/>
    <p:sldId id="1232" r:id="rId36"/>
    <p:sldId id="1233" r:id="rId37"/>
    <p:sldId id="1205"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92929"/>
    <a:srgbClr val="BFEFC9"/>
    <a:srgbClr val="5A5A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4422" autoAdjust="0"/>
  </p:normalViewPr>
  <p:slideViewPr>
    <p:cSldViewPr snapToGrid="0">
      <p:cViewPr>
        <p:scale>
          <a:sx n="66" d="100"/>
          <a:sy n="66" d="100"/>
        </p:scale>
        <p:origin x="222" y="1590"/>
      </p:cViewPr>
      <p:guideLst>
        <p:guide orient="horz" pos="2160"/>
        <p:guide pos="3840"/>
      </p:guideLst>
    </p:cSldViewPr>
  </p:slideViewPr>
  <p:notesTextViewPr>
    <p:cViewPr>
      <p:scale>
        <a:sx n="75" d="100"/>
        <a:sy n="75" d="100"/>
      </p:scale>
      <p:origin x="0" y="0"/>
    </p:cViewPr>
  </p:notesTextViewPr>
  <p:sorterViewPr>
    <p:cViewPr>
      <p:scale>
        <a:sx n="75" d="100"/>
        <a:sy n="75" d="100"/>
      </p:scale>
      <p:origin x="0" y="-654"/>
    </p:cViewPr>
  </p:sorterViewPr>
  <p:notesViewPr>
    <p:cSldViewPr snapToGrid="0">
      <p:cViewPr varScale="1">
        <p:scale>
          <a:sx n="86" d="100"/>
          <a:sy n="86" d="100"/>
        </p:scale>
        <p:origin x="37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2F9473-F066-431E-A6E8-1D478C995A6B}" type="datetimeFigureOut">
              <a:rPr lang="en-US" smtClean="0"/>
              <a:pPr/>
              <a:t>9/1/2025</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F4E2F1-1521-4C3A-A563-2F7D19AB6E0B}" type="slidenum">
              <a:rPr lang="en-US" smtClean="0"/>
              <a:pPr/>
              <a:t>‹#›</a:t>
            </a:fld>
            <a:endParaRPr lang="en-US"/>
          </a:p>
        </p:txBody>
      </p:sp>
    </p:spTree>
    <p:extLst>
      <p:ext uri="{BB962C8B-B14F-4D97-AF65-F5344CB8AC3E}">
        <p14:creationId xmlns:p14="http://schemas.microsoft.com/office/powerpoint/2010/main" val="175797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a:t>
            </a:fld>
            <a:endParaRPr lang="en-US"/>
          </a:p>
        </p:txBody>
      </p:sp>
    </p:spTree>
    <p:extLst>
      <p:ext uri="{BB962C8B-B14F-4D97-AF65-F5344CB8AC3E}">
        <p14:creationId xmlns:p14="http://schemas.microsoft.com/office/powerpoint/2010/main" val="268948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Абстрактный класс </a:t>
            </a:r>
            <a:r>
              <a:rPr lang="ru-RU" sz="1200" b="0" i="0" kern="1200" dirty="0" err="1" smtClean="0">
                <a:solidFill>
                  <a:schemeClr val="tx1"/>
                </a:solidFill>
                <a:effectLst/>
                <a:latin typeface="+mn-lt"/>
                <a:ea typeface="+mn-ea"/>
                <a:cs typeface="+mn-cs"/>
              </a:rPr>
              <a:t>Vehicle</a:t>
            </a:r>
            <a:r>
              <a:rPr lang="ru-RU" sz="1200" b="0" i="0" kern="1200" dirty="0" smtClean="0">
                <a:solidFill>
                  <a:schemeClr val="tx1"/>
                </a:solidFill>
                <a:effectLst/>
                <a:latin typeface="+mn-lt"/>
                <a:ea typeface="+mn-ea"/>
                <a:cs typeface="+mn-cs"/>
              </a:rPr>
              <a:t> определяет абстрактный метод перемещения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а классы-наследники его реализуют.</a:t>
            </a:r>
          </a:p>
          <a:p>
            <a:r>
              <a:rPr lang="ru-RU" sz="1200" b="0" i="0" kern="1200" dirty="0" smtClean="0">
                <a:solidFill>
                  <a:schemeClr val="tx1"/>
                </a:solidFill>
                <a:effectLst/>
                <a:latin typeface="+mn-lt"/>
                <a:ea typeface="+mn-ea"/>
                <a:cs typeface="+mn-cs"/>
              </a:rPr>
              <a:t>Но, предположим, что наша система транспорта не ограничивается вышеперечисленными транспортными средствами. Например, мы можем добавить самолеты, лодки. Возможно, также мы добавим лошадь - животное, которое может также выполнять роль транспортного средства. Также можно добавить дирижабль. </a:t>
            </a:r>
            <a:r>
              <a:rPr lang="ru-RU" sz="1200" b="0" i="0" kern="1200" dirty="0" err="1" smtClean="0">
                <a:solidFill>
                  <a:schemeClr val="tx1"/>
                </a:solidFill>
                <a:effectLst/>
                <a:latin typeface="+mn-lt"/>
                <a:ea typeface="+mn-ea"/>
                <a:cs typeface="+mn-cs"/>
              </a:rPr>
              <a:t>Вобщем</a:t>
            </a:r>
            <a:r>
              <a:rPr lang="ru-RU" sz="1200" b="0" i="0" kern="1200" dirty="0" smtClean="0">
                <a:solidFill>
                  <a:schemeClr val="tx1"/>
                </a:solidFill>
                <a:effectLst/>
                <a:latin typeface="+mn-lt"/>
                <a:ea typeface="+mn-ea"/>
                <a:cs typeface="+mn-cs"/>
              </a:rPr>
              <a:t> получается довольно широкий круг объектов, которые связаны только тем, что являются транспортным средством и должны реализовать некоторый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выполняющий перемещение.</a:t>
            </a:r>
          </a:p>
          <a:p>
            <a:r>
              <a:rPr lang="ru-RU" sz="1200" b="0" i="0" kern="1200" dirty="0" smtClean="0">
                <a:solidFill>
                  <a:schemeClr val="tx1"/>
                </a:solidFill>
                <a:effectLst/>
                <a:latin typeface="+mn-lt"/>
                <a:ea typeface="+mn-ea"/>
                <a:cs typeface="+mn-cs"/>
              </a:rPr>
              <a:t>Так как объекты малосвязанные между собой, то для определения общего для всех них функционала лучше определить интерфейс. Тем более некоторые из этих объектов могут существовать в рамках параллельных систем классификаций. Например, лошадь может быть классом в структуре системы классов животного мира.</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10</a:t>
            </a:fld>
            <a:endParaRPr lang="en-US"/>
          </a:p>
        </p:txBody>
      </p:sp>
    </p:spTree>
    <p:extLst>
      <p:ext uri="{BB962C8B-B14F-4D97-AF65-F5344CB8AC3E}">
        <p14:creationId xmlns:p14="http://schemas.microsoft.com/office/powerpoint/2010/main" val="1044881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Теперь метод </a:t>
            </a:r>
            <a:r>
              <a:rPr lang="ru-RU" sz="1200" b="0" i="0" kern="1200" dirty="0" err="1" smtClean="0">
                <a:solidFill>
                  <a:schemeClr val="tx1"/>
                </a:solidFill>
                <a:effectLst/>
                <a:latin typeface="+mn-lt"/>
                <a:ea typeface="+mn-ea"/>
                <a:cs typeface="+mn-cs"/>
              </a:rPr>
              <a:t>Move</a:t>
            </a:r>
            <a:r>
              <a:rPr lang="ru-RU" sz="1200" b="0" i="0" kern="1200" dirty="0" smtClean="0">
                <a:solidFill>
                  <a:schemeClr val="tx1"/>
                </a:solidFill>
                <a:effectLst/>
                <a:latin typeface="+mn-lt"/>
                <a:ea typeface="+mn-ea"/>
                <a:cs typeface="+mn-cs"/>
              </a:rPr>
              <a:t>() определяется в интерфейсе </a:t>
            </a:r>
            <a:r>
              <a:rPr lang="ru-RU" sz="1200" b="0" i="0" kern="1200" dirty="0" err="1" smtClean="0">
                <a:solidFill>
                  <a:schemeClr val="tx1"/>
                </a:solidFill>
                <a:effectLst/>
                <a:latin typeface="+mn-lt"/>
                <a:ea typeface="+mn-ea"/>
                <a:cs typeface="+mn-cs"/>
              </a:rPr>
              <a:t>IMovable</a:t>
            </a:r>
            <a:r>
              <a:rPr lang="ru-RU" sz="1200" b="0" i="0" kern="1200" dirty="0" smtClean="0">
                <a:solidFill>
                  <a:schemeClr val="tx1"/>
                </a:solidFill>
                <a:effectLst/>
                <a:latin typeface="+mn-lt"/>
                <a:ea typeface="+mn-ea"/>
                <a:cs typeface="+mn-cs"/>
              </a:rPr>
              <a:t>, а конкретные классы его реализуют.</a:t>
            </a:r>
          </a:p>
          <a:p>
            <a:r>
              <a:rPr lang="ru-RU" sz="1200" b="0" i="0" kern="1200" dirty="0" smtClean="0">
                <a:solidFill>
                  <a:schemeClr val="tx1"/>
                </a:solidFill>
                <a:effectLst/>
                <a:latin typeface="+mn-lt"/>
                <a:ea typeface="+mn-ea"/>
                <a:cs typeface="+mn-cs"/>
              </a:rPr>
              <a:t>Говоря об использовании абстрактных классов и интерфейсов можно привести еще такую аналогию, как состояние и действие. Как правило, абстрактные классы фокусируются на общем состоянии классов-наследников. В то время как интерфейсы строятся вокруг какого-либо общего действия.</a:t>
            </a:r>
          </a:p>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11</a:t>
            </a:fld>
            <a:endParaRPr lang="en-US"/>
          </a:p>
        </p:txBody>
      </p:sp>
    </p:spTree>
    <p:extLst>
      <p:ext uri="{BB962C8B-B14F-4D97-AF65-F5344CB8AC3E}">
        <p14:creationId xmlns:p14="http://schemas.microsoft.com/office/powerpoint/2010/main" val="3353482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12</a:t>
            </a:fld>
            <a:endParaRPr lang="en-US"/>
          </a:p>
        </p:txBody>
      </p:sp>
    </p:spTree>
    <p:extLst>
      <p:ext uri="{BB962C8B-B14F-4D97-AF65-F5344CB8AC3E}">
        <p14:creationId xmlns:p14="http://schemas.microsoft.com/office/powerpoint/2010/main" val="3531703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13</a:t>
            </a:fld>
            <a:endParaRPr lang="en-US"/>
          </a:p>
        </p:txBody>
      </p:sp>
    </p:spTree>
    <p:extLst>
      <p:ext uri="{BB962C8B-B14F-4D97-AF65-F5344CB8AC3E}">
        <p14:creationId xmlns:p14="http://schemas.microsoft.com/office/powerpoint/2010/main" val="2926074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14</a:t>
            </a:fld>
            <a:endParaRPr lang="en-US"/>
          </a:p>
        </p:txBody>
      </p:sp>
    </p:spTree>
    <p:extLst>
      <p:ext uri="{BB962C8B-B14F-4D97-AF65-F5344CB8AC3E}">
        <p14:creationId xmlns:p14="http://schemas.microsoft.com/office/powerpoint/2010/main" val="10775621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15</a:t>
            </a:fld>
            <a:endParaRPr lang="en-US"/>
          </a:p>
        </p:txBody>
      </p:sp>
    </p:spTree>
    <p:extLst>
      <p:ext uri="{BB962C8B-B14F-4D97-AF65-F5344CB8AC3E}">
        <p14:creationId xmlns:p14="http://schemas.microsoft.com/office/powerpoint/2010/main" val="15100928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16</a:t>
            </a:fld>
            <a:endParaRPr lang="en-US"/>
          </a:p>
        </p:txBody>
      </p:sp>
    </p:spTree>
    <p:extLst>
      <p:ext uri="{BB962C8B-B14F-4D97-AF65-F5344CB8AC3E}">
        <p14:creationId xmlns:p14="http://schemas.microsoft.com/office/powerpoint/2010/main" val="1642932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17</a:t>
            </a:fld>
            <a:endParaRPr lang="en-US"/>
          </a:p>
        </p:txBody>
      </p:sp>
    </p:spTree>
    <p:extLst>
      <p:ext uri="{BB962C8B-B14F-4D97-AF65-F5344CB8AC3E}">
        <p14:creationId xmlns:p14="http://schemas.microsoft.com/office/powerpoint/2010/main" val="3637577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18</a:t>
            </a:fld>
            <a:endParaRPr lang="en-US"/>
          </a:p>
        </p:txBody>
      </p:sp>
    </p:spTree>
    <p:extLst>
      <p:ext uri="{BB962C8B-B14F-4D97-AF65-F5344CB8AC3E}">
        <p14:creationId xmlns:p14="http://schemas.microsoft.com/office/powerpoint/2010/main" val="29781865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19</a:t>
            </a:fld>
            <a:endParaRPr lang="en-US"/>
          </a:p>
        </p:txBody>
      </p:sp>
    </p:spTree>
    <p:extLst>
      <p:ext uri="{BB962C8B-B14F-4D97-AF65-F5344CB8AC3E}">
        <p14:creationId xmlns:p14="http://schemas.microsoft.com/office/powerpoint/2010/main" val="3853386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В данном случае используется наследование, а объекты класса </a:t>
            </a:r>
            <a:r>
              <a:rPr lang="ru-RU" sz="1200" b="0" i="0" kern="1200" dirty="0" err="1" smtClean="0">
                <a:solidFill>
                  <a:schemeClr val="tx1"/>
                </a:solidFill>
                <a:effectLst/>
                <a:latin typeface="+mn-lt"/>
                <a:ea typeface="+mn-ea"/>
                <a:cs typeface="+mn-cs"/>
              </a:rPr>
              <a:t>Manager</a:t>
            </a:r>
            <a:r>
              <a:rPr lang="ru-RU" sz="1200" b="0" i="0" kern="1200" dirty="0" smtClean="0">
                <a:solidFill>
                  <a:schemeClr val="tx1"/>
                </a:solidFill>
                <a:effectLst/>
                <a:latin typeface="+mn-lt"/>
                <a:ea typeface="+mn-ea"/>
                <a:cs typeface="+mn-cs"/>
              </a:rPr>
              <a:t> также </a:t>
            </a:r>
            <a:r>
              <a:rPr lang="ru-RU" sz="1200" b="1" i="0" kern="1200" dirty="0" smtClean="0">
                <a:solidFill>
                  <a:schemeClr val="tx1"/>
                </a:solidFill>
                <a:effectLst/>
                <a:latin typeface="+mn-lt"/>
                <a:ea typeface="+mn-ea"/>
                <a:cs typeface="+mn-cs"/>
              </a:rPr>
              <a:t>являются</a:t>
            </a:r>
            <a:r>
              <a:rPr lang="ru-RU" sz="1200" b="0" i="0" kern="1200" dirty="0" smtClean="0">
                <a:solidFill>
                  <a:schemeClr val="tx1"/>
                </a:solidFill>
                <a:effectLst/>
                <a:latin typeface="+mn-lt"/>
                <a:ea typeface="+mn-ea"/>
                <a:cs typeface="+mn-cs"/>
              </a:rPr>
              <a:t> и объектами класса </a:t>
            </a:r>
            <a:r>
              <a:rPr lang="ru-RU" sz="1200" b="0" i="0" kern="1200" dirty="0" err="1" smtClean="0">
                <a:solidFill>
                  <a:schemeClr val="tx1"/>
                </a:solidFill>
                <a:effectLst/>
                <a:latin typeface="+mn-lt"/>
                <a:ea typeface="+mn-ea"/>
                <a:cs typeface="+mn-cs"/>
              </a:rPr>
              <a:t>User</a:t>
            </a:r>
            <a:r>
              <a:rPr lang="ru-RU" sz="1200" b="0" i="0" kern="1200" dirty="0" smtClean="0">
                <a:solidFill>
                  <a:schemeClr val="tx1"/>
                </a:solidFill>
                <a:effectLst/>
                <a:latin typeface="+mn-lt"/>
                <a:ea typeface="+mn-ea"/>
                <a:cs typeface="+mn-cs"/>
              </a:rPr>
              <a:t>.</a:t>
            </a:r>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a:t>
            </a:fld>
            <a:endParaRPr lang="en-US"/>
          </a:p>
        </p:txBody>
      </p:sp>
    </p:spTree>
    <p:extLst>
      <p:ext uri="{BB962C8B-B14F-4D97-AF65-F5344CB8AC3E}">
        <p14:creationId xmlns:p14="http://schemas.microsoft.com/office/powerpoint/2010/main" val="1932892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20</a:t>
            </a:fld>
            <a:endParaRPr lang="en-US"/>
          </a:p>
        </p:txBody>
      </p:sp>
    </p:spTree>
    <p:extLst>
      <p:ext uri="{BB962C8B-B14F-4D97-AF65-F5344CB8AC3E}">
        <p14:creationId xmlns:p14="http://schemas.microsoft.com/office/powerpoint/2010/main" val="28240865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21</a:t>
            </a:fld>
            <a:endParaRPr lang="en-US"/>
          </a:p>
        </p:txBody>
      </p:sp>
    </p:spTree>
    <p:extLst>
      <p:ext uri="{BB962C8B-B14F-4D97-AF65-F5344CB8AC3E}">
        <p14:creationId xmlns:p14="http://schemas.microsoft.com/office/powerpoint/2010/main" val="37061828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22</a:t>
            </a:fld>
            <a:endParaRPr lang="en-US"/>
          </a:p>
        </p:txBody>
      </p:sp>
    </p:spTree>
    <p:extLst>
      <p:ext uri="{BB962C8B-B14F-4D97-AF65-F5344CB8AC3E}">
        <p14:creationId xmlns:p14="http://schemas.microsoft.com/office/powerpoint/2010/main" val="23231158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23</a:t>
            </a:fld>
            <a:endParaRPr lang="en-US"/>
          </a:p>
        </p:txBody>
      </p:sp>
    </p:spTree>
    <p:extLst>
      <p:ext uri="{BB962C8B-B14F-4D97-AF65-F5344CB8AC3E}">
        <p14:creationId xmlns:p14="http://schemas.microsoft.com/office/powerpoint/2010/main" val="24318723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24</a:t>
            </a:fld>
            <a:endParaRPr lang="en-US"/>
          </a:p>
        </p:txBody>
      </p:sp>
    </p:spTree>
    <p:extLst>
      <p:ext uri="{BB962C8B-B14F-4D97-AF65-F5344CB8AC3E}">
        <p14:creationId xmlns:p14="http://schemas.microsoft.com/office/powerpoint/2010/main" val="136499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25</a:t>
            </a:fld>
            <a:endParaRPr lang="en-US"/>
          </a:p>
        </p:txBody>
      </p:sp>
    </p:spTree>
    <p:extLst>
      <p:ext uri="{BB962C8B-B14F-4D97-AF65-F5344CB8AC3E}">
        <p14:creationId xmlns:p14="http://schemas.microsoft.com/office/powerpoint/2010/main" val="24710575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26</a:t>
            </a:fld>
            <a:endParaRPr lang="en-US"/>
          </a:p>
        </p:txBody>
      </p:sp>
    </p:spTree>
    <p:extLst>
      <p:ext uri="{BB962C8B-B14F-4D97-AF65-F5344CB8AC3E}">
        <p14:creationId xmlns:p14="http://schemas.microsoft.com/office/powerpoint/2010/main" val="41551276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27</a:t>
            </a:fld>
            <a:endParaRPr lang="en-US"/>
          </a:p>
        </p:txBody>
      </p:sp>
    </p:spTree>
    <p:extLst>
      <p:ext uri="{BB962C8B-B14F-4D97-AF65-F5344CB8AC3E}">
        <p14:creationId xmlns:p14="http://schemas.microsoft.com/office/powerpoint/2010/main" val="20296101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28</a:t>
            </a:fld>
            <a:endParaRPr lang="en-US"/>
          </a:p>
        </p:txBody>
      </p:sp>
    </p:spTree>
    <p:extLst>
      <p:ext uri="{BB962C8B-B14F-4D97-AF65-F5344CB8AC3E}">
        <p14:creationId xmlns:p14="http://schemas.microsoft.com/office/powerpoint/2010/main" val="32535787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29</a:t>
            </a:fld>
            <a:endParaRPr lang="en-US"/>
          </a:p>
        </p:txBody>
      </p:sp>
    </p:spTree>
    <p:extLst>
      <p:ext uri="{BB962C8B-B14F-4D97-AF65-F5344CB8AC3E}">
        <p14:creationId xmlns:p14="http://schemas.microsoft.com/office/powerpoint/2010/main" val="3978547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a:t>
            </a:fld>
            <a:endParaRPr lang="en-US"/>
          </a:p>
        </p:txBody>
      </p:sp>
    </p:spTree>
    <p:extLst>
      <p:ext uri="{BB962C8B-B14F-4D97-AF65-F5344CB8AC3E}">
        <p14:creationId xmlns:p14="http://schemas.microsoft.com/office/powerpoint/2010/main" val="17766099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30</a:t>
            </a:fld>
            <a:endParaRPr lang="en-US"/>
          </a:p>
        </p:txBody>
      </p:sp>
    </p:spTree>
    <p:extLst>
      <p:ext uri="{BB962C8B-B14F-4D97-AF65-F5344CB8AC3E}">
        <p14:creationId xmlns:p14="http://schemas.microsoft.com/office/powerpoint/2010/main" val="1637520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31</a:t>
            </a:fld>
            <a:endParaRPr lang="en-US"/>
          </a:p>
        </p:txBody>
      </p:sp>
    </p:spTree>
    <p:extLst>
      <p:ext uri="{BB962C8B-B14F-4D97-AF65-F5344CB8AC3E}">
        <p14:creationId xmlns:p14="http://schemas.microsoft.com/office/powerpoint/2010/main" val="30801340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32</a:t>
            </a:fld>
            <a:endParaRPr lang="en-US"/>
          </a:p>
        </p:txBody>
      </p:sp>
    </p:spTree>
    <p:extLst>
      <p:ext uri="{BB962C8B-B14F-4D97-AF65-F5344CB8AC3E}">
        <p14:creationId xmlns:p14="http://schemas.microsoft.com/office/powerpoint/2010/main" val="10137973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33</a:t>
            </a:fld>
            <a:endParaRPr lang="en-US"/>
          </a:p>
        </p:txBody>
      </p:sp>
    </p:spTree>
    <p:extLst>
      <p:ext uri="{BB962C8B-B14F-4D97-AF65-F5344CB8AC3E}">
        <p14:creationId xmlns:p14="http://schemas.microsoft.com/office/powerpoint/2010/main" val="2020071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34</a:t>
            </a:fld>
            <a:endParaRPr lang="en-US"/>
          </a:p>
        </p:txBody>
      </p:sp>
    </p:spTree>
    <p:extLst>
      <p:ext uri="{BB962C8B-B14F-4D97-AF65-F5344CB8AC3E}">
        <p14:creationId xmlns:p14="http://schemas.microsoft.com/office/powerpoint/2010/main" val="14100395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35</a:t>
            </a:fld>
            <a:endParaRPr lang="en-US"/>
          </a:p>
        </p:txBody>
      </p:sp>
    </p:spTree>
    <p:extLst>
      <p:ext uri="{BB962C8B-B14F-4D97-AF65-F5344CB8AC3E}">
        <p14:creationId xmlns:p14="http://schemas.microsoft.com/office/powerpoint/2010/main" val="4490432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36</a:t>
            </a:fld>
            <a:endParaRPr lang="en-US"/>
          </a:p>
        </p:txBody>
      </p:sp>
    </p:spTree>
    <p:extLst>
      <p:ext uri="{BB962C8B-B14F-4D97-AF65-F5344CB8AC3E}">
        <p14:creationId xmlns:p14="http://schemas.microsoft.com/office/powerpoint/2010/main" val="1511784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4</a:t>
            </a:fld>
            <a:endParaRPr lang="en-US"/>
          </a:p>
        </p:txBody>
      </p:sp>
    </p:spTree>
    <p:extLst>
      <p:ext uri="{BB962C8B-B14F-4D97-AF65-F5344CB8AC3E}">
        <p14:creationId xmlns:p14="http://schemas.microsoft.com/office/powerpoint/2010/main" val="3976801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5</a:t>
            </a:fld>
            <a:endParaRPr lang="en-US"/>
          </a:p>
        </p:txBody>
      </p:sp>
    </p:spTree>
    <p:extLst>
      <p:ext uri="{BB962C8B-B14F-4D97-AF65-F5344CB8AC3E}">
        <p14:creationId xmlns:p14="http://schemas.microsoft.com/office/powerpoint/2010/main" val="3237084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6</a:t>
            </a:fld>
            <a:endParaRPr lang="en-US"/>
          </a:p>
        </p:txBody>
      </p:sp>
    </p:spTree>
    <p:extLst>
      <p:ext uri="{BB962C8B-B14F-4D97-AF65-F5344CB8AC3E}">
        <p14:creationId xmlns:p14="http://schemas.microsoft.com/office/powerpoint/2010/main" val="2431252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7</a:t>
            </a:fld>
            <a:endParaRPr lang="en-US"/>
          </a:p>
        </p:txBody>
      </p:sp>
    </p:spTree>
    <p:extLst>
      <p:ext uri="{BB962C8B-B14F-4D97-AF65-F5344CB8AC3E}">
        <p14:creationId xmlns:p14="http://schemas.microsoft.com/office/powerpoint/2010/main" val="3886766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8</a:t>
            </a:fld>
            <a:endParaRPr lang="en-US"/>
          </a:p>
        </p:txBody>
      </p:sp>
    </p:spTree>
    <p:extLst>
      <p:ext uri="{BB962C8B-B14F-4D97-AF65-F5344CB8AC3E}">
        <p14:creationId xmlns:p14="http://schemas.microsoft.com/office/powerpoint/2010/main" val="55880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F0F4E2F1-1521-4C3A-A563-2F7D19AB6E0B}" type="slidenum">
              <a:rPr lang="en-US" smtClean="0"/>
              <a:pPr/>
              <a:t>9</a:t>
            </a:fld>
            <a:endParaRPr lang="en-US"/>
          </a:p>
        </p:txBody>
      </p:sp>
    </p:spTree>
    <p:extLst>
      <p:ext uri="{BB962C8B-B14F-4D97-AF65-F5344CB8AC3E}">
        <p14:creationId xmlns:p14="http://schemas.microsoft.com/office/powerpoint/2010/main" val="3877181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dirty="0"/>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64773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Пользовательский маке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897"/>
            <a:ext cx="12192000" cy="949324"/>
          </a:xfrm>
        </p:spPr>
        <p:txBody>
          <a:bodyPr/>
          <a:lstStyle>
            <a:lvl1pPr algn="ctr">
              <a:defRPr sz="2700" b="1">
                <a:latin typeface="Times New Roman" panose="02020603050405020304" pitchFamily="18" charset="0"/>
                <a:cs typeface="Times New Roman" panose="02020603050405020304" pitchFamily="18" charset="0"/>
              </a:defRPr>
            </a:lvl1pPr>
          </a:lstStyle>
          <a:p>
            <a:r>
              <a:rPr lang="ru-RU" dirty="0"/>
              <a:t>Образец заголовка</a:t>
            </a:r>
          </a:p>
        </p:txBody>
      </p:sp>
      <p:sp>
        <p:nvSpPr>
          <p:cNvPr id="7" name="Номер слайда 3">
            <a:extLst>
              <a:ext uri="{FF2B5EF4-FFF2-40B4-BE49-F238E27FC236}">
                <a16:creationId xmlns:a16="http://schemas.microsoft.com/office/drawing/2014/main" id="{3DF48714-7FE4-4364-BF9D-28B9C9E2979D}"/>
              </a:ext>
            </a:extLst>
          </p:cNvPr>
          <p:cNvSpPr>
            <a:spLocks noGrp="1"/>
          </p:cNvSpPr>
          <p:nvPr>
            <p:ph type="sldNum" sz="quarter" idx="12"/>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356221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Номер слайда 3">
            <a:extLst>
              <a:ext uri="{FF2B5EF4-FFF2-40B4-BE49-F238E27FC236}">
                <a16:creationId xmlns:a16="http://schemas.microsoft.com/office/drawing/2014/main" id="{3DF48714-7FE4-4364-BF9D-28B9C9E2979D}"/>
              </a:ext>
            </a:extLst>
          </p:cNvPr>
          <p:cNvSpPr>
            <a:spLocks noGrp="1"/>
          </p:cNvSpPr>
          <p:nvPr>
            <p:ph type="sldNum" sz="quarter" idx="4"/>
          </p:nvPr>
        </p:nvSpPr>
        <p:spPr>
          <a:xfrm>
            <a:off x="11277600" y="6376266"/>
            <a:ext cx="914400" cy="481735"/>
          </a:xfrm>
          <a:prstGeom prst="rect">
            <a:avLst/>
          </a:prstGeom>
        </p:spPr>
        <p:txBody>
          <a:bodyPr/>
          <a:lstStyle/>
          <a:p>
            <a:fld id="{3EC42A18-3AB2-40E5-884A-7E072263AE64}" type="slidenum">
              <a:rPr lang="en-US" b="1" smtClean="0">
                <a:solidFill>
                  <a:srgbClr val="292929"/>
                </a:solidFill>
                <a:latin typeface="Bookman Old Style" panose="02050604050505020204" pitchFamily="18" charset="0"/>
              </a:rPr>
              <a:pPr/>
              <a:t>‹#›</a:t>
            </a:fld>
            <a:r>
              <a:rPr lang="en-US" sz="1400" b="1" dirty="0" smtClean="0">
                <a:solidFill>
                  <a:srgbClr val="5A5A5A"/>
                </a:solidFill>
                <a:latin typeface="Bookman Old Style" panose="02050604050505020204" pitchFamily="18" charset="0"/>
              </a:rPr>
              <a:t>/</a:t>
            </a:r>
            <a:r>
              <a:rPr lang="ru-RU" sz="1400" b="1" dirty="0" smtClean="0">
                <a:solidFill>
                  <a:srgbClr val="5A5A5A"/>
                </a:solidFill>
                <a:latin typeface="Bookman Old Style" panose="02050604050505020204" pitchFamily="18" charset="0"/>
              </a:rPr>
              <a:t>2</a:t>
            </a:r>
            <a:r>
              <a:rPr lang="en-US" sz="1400" b="1" dirty="0" smtClean="0">
                <a:solidFill>
                  <a:srgbClr val="5A5A5A"/>
                </a:solidFill>
                <a:latin typeface="Bookman Old Style" panose="02050604050505020204" pitchFamily="18" charset="0"/>
              </a:rPr>
              <a:t>0</a:t>
            </a:r>
            <a:endParaRPr lang="en-US" sz="1400" b="1" dirty="0">
              <a:solidFill>
                <a:srgbClr val="5A5A5A"/>
              </a:solidFill>
              <a:latin typeface="Bookman Old Style" panose="02050604050505020204" pitchFamily="18" charset="0"/>
            </a:endParaRPr>
          </a:p>
        </p:txBody>
      </p:sp>
    </p:spTree>
    <p:extLst>
      <p:ext uri="{BB962C8B-B14F-4D97-AF65-F5344CB8AC3E}">
        <p14:creationId xmlns:p14="http://schemas.microsoft.com/office/powerpoint/2010/main" val="720892996"/>
      </p:ext>
    </p:extLst>
  </p:cSld>
  <p:clrMap bg1="lt1" tx1="dk1" bg2="lt2" tx2="dk2" accent1="accent1" accent2="accent2" accent3="accent3" accent4="accent4" accent5="accent5" accent6="accent6" hlink="hlink" folHlink="folHlink"/>
  <p:sldLayoutIdLst>
    <p:sldLayoutId id="2147483675" r:id="rId1"/>
    <p:sldLayoutId id="2147483686"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ru.wikipedia.org/wiki/KISS_(%D0%BF%D1%80%D0%B8%D0%BD%D1%86%D0%B8%D0%BF)"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ru.wikipedia.org/wiki/Don%E2%80%99t_repeat_yourself"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ru.wikipedia.org/wiki/YAGNI"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en.wikipedia.org/wiki/Big_design_up_front"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Law_of_Demeter"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alanzeichick.com/2018/03/make-software-simple-possible-not-simpler.html" TargetMode="External"/><Relationship Id="rId5" Type="http://schemas.openxmlformats.org/officeDocument/2006/relationships/hyperlink" Target="https://ru.wikipedia.org/wiki/%D0%9F%D1%80%D0%B0%D0%B2%D0%B8%D0%BB%D0%BE_%D0%BD%D0%B0%D0%B8%D0%BC%D0%B5%D0%BD%D1%8C%D1%88%D0%B5%D0%B3%D0%BE_%D1%83%D0%B4%D0%B8%D0%B2%D0%BB%D0%B5%D0%BD%D0%B8%D1%8F" TargetMode="External"/><Relationship Id="rId4" Type="http://schemas.openxmlformats.org/officeDocument/2006/relationships/hyperlink" Target="https://ru.wikipedia.org/wiki/%D0%91%D1%80%D0%B8%D1%82%D0%B2%D0%B0_%D0%9E%D0%BA%D0%BA%D0%B0%D0%BC%D0%B0"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informatika-21.ru/princypKalashnikova.ht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devassert.wordpress.com/2016/01/24/chapter-3-measure-twice-cut-once-upstream-prerequisites/" TargetMode="External"/><Relationship Id="rId5" Type="http://schemas.openxmlformats.org/officeDocument/2006/relationships/hyperlink" Target="https://en.wikipedia.org/wiki/Command%E2%80%93query_separation" TargetMode="External"/><Relationship Id="rId4" Type="http://schemas.openxmlformats.org/officeDocument/2006/relationships/hyperlink" Target="https://metanit.com/sharp/patterns/7.1.php"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www.catb.org/~esr/writings/taoup/html/ch01s06.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ru.wikipedia.org/wiki/%D0%90%D0%B3%D1%80%D0%B5%D0%B3%D0%B8%D1%80%D0%BE%D0%B2%D0%B0%D0%BD%D0%B8%D0%B5_(%D0%BF%D1%80%D0%BE%D0%B3%D1%80%D0%B0%D0%BC%D0%BC%D0%B8%D1%80%D0%BE%D0%B2%D0%B0%D0%BD%D0%B8%D0%B5)"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ru.wikipedia.org/wiki/%D0%9F%D0%BE%D1%80%D0%BE%D0%B6%D0%B4%D0%B0%D1%8E%D1%89%D0%B8%D0%B5_%D1%88%D0%B0%D0%B1%D0%BB%D0%BE%D0%BD%D1%8B_%D0%BF%D1%80%D0%BE%D0%B5%D0%BA%D1%82%D0%B8%D1%80%D0%BE%D0%B2%D0%B0%D0%BD%D0%B8%D1%8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ru.wikipedia.org/wiki/%D0%9F%D1%80%D0%B5%D1%86%D0%B5%D0%B4%D0%B5%D0%BD%D1%82_(UML)"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ru.wikipedia.org/wiki/%D0%97%D0%B0%D1%86%D0%B5%D0%BF%D0%BB%D0%B5%D0%BD%D0%B8%D0%B5_(%D0%BF%D1%80%D0%BE%D0%B3%D1%80%D0%B0%D0%BC%D0%BC%D0%B8%D1%80%D0%BE%D0%B2%D0%B0%D0%BD%D0%B8%D0%B5)"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ru.wikipedia.org/wiki/%D0%A1%D0%B2%D1%8F%D0%B7%D0%BD%D0%BE%D1%81%D1%82%D1%8C_(%D0%BF%D1%80%D0%BE%D0%B3%D1%80%D0%B0%D0%BC%D0%BC%D0%B8%D1%80%D0%BE%D0%B2%D0%B0%D0%BD%D0%B8%D0%B5)"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ru.wikipedia.org/wiki/%D0%9C%D0%BE%D0%B4%D1%83%D0%BB%D1%8C_(%D0%BF%D1%80%D0%BE%D0%B3%D1%80%D0%B0%D0%BC%D0%BC%D0%B8%D1%80%D0%BE%D0%B2%D0%B0%D0%BD%D0%B8%D0%B5)"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ru.wikipedia.org/wiki/%D0%9F%D0%BE%D0%BB%D0%B8%D0%BC%D0%BE%D1%80%D1%84%D0%B8%D0%B7%D0%BC_(%D0%B8%D0%BD%D1%84%D0%BE%D1%80%D0%BC%D0%B0%D1%82%D0%B8%D0%BA%D0%B0)"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hyperlink" Target="https://ru.wikipedia.org/wiki/%D0%90%D0%B4%D0%B0%D0%BF%D1%82%D0%B5%D1%80_(%D1%88%D0%B0%D0%B1%D0%BB%D0%BE%D0%BD_%D0%BF%D1%80%D0%BE%D0%B5%D0%BA%D1%82%D0%B8%D1%80%D0%BE%D0%B2%D0%B0%D0%BD%D0%B8%D1%8F)" TargetMode="External"/><Relationship Id="rId4" Type="http://schemas.openxmlformats.org/officeDocument/2006/relationships/hyperlink" Target="https://ru.wikipedia.org/wiki/%D0%9F%D0%BE%D0%BB%D0%B8%D0%BC%D0%BE%D1%80%D1%84%D0%B8%D0%B7%D0%BC_(%D0%BF%D1%80%D0%BE%D0%B3%D1%80%D0%B0%D0%BC%D0%BC%D0%B8%D1%80%D0%BE%D0%B2%D0%B0%D0%BD%D0%B8%D0%B5)"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ru.wikipedia.org/wiki/%D0%9F%D1%80%D0%B5%D0%B4%D0%BC%D0%B5%D1%82%D0%BD%D0%B0%D1%8F_%D0%BE%D0%B1%D0%BB%D0%B0%D1%81%D1%82%D1%8C" TargetMode="External"/><Relationship Id="rId7" Type="http://schemas.openxmlformats.org/officeDocument/2006/relationships/hyperlink" Target="https://ru.wikipedia.org/wiki/Data_Access_Object"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s://ru.wikipedia.org/wiki/%D0%91%D0%B0%D0%B7%D0%B0_%D0%B4%D0%B0%D0%BD%D0%BD%D1%8B%D1%85" TargetMode="External"/><Relationship Id="rId5" Type="http://schemas.openxmlformats.org/officeDocument/2006/relationships/hyperlink" Target="https://ru.wikipedia.org/wiki/%D0%9F%D1%80%D0%B5%D0%B4%D0%BC%D0%B5%D1%82%D0%BD%D0%BE-%D0%BE%D1%80%D0%B8%D0%B5%D0%BD%D1%82%D0%B8%D1%80%D0%BE%D0%B2%D0%B0%D0%BD%D0%BD%D0%BE%D0%B5_%D0%BF%D1%80%D0%BE%D0%B5%D0%BA%D1%82%D0%B8%D1%80%D0%BE%D0%B2%D0%B0%D0%BD%D0%B8%D0%B5" TargetMode="External"/><Relationship Id="rId4" Type="http://schemas.openxmlformats.org/officeDocument/2006/relationships/hyperlink" Target="https://ru.wikipedia.org/wiki/%D0%9F%D0%BE%D0%B2%D1%82%D0%BE%D1%80%D0%BD%D0%BE%D0%B5_%D0%B8%D1%81%D0%BF%D0%BE%D0%BB%D1%8C%D0%B7%D0%BE%D0%B2%D0%B0%D0%BD%D0%B8%D0%B5_%D0%BA%D0%BE%D0%B4%D0%B0"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ru.wikipedia.org/wiki/%D0%9F%D0%BE%D1%81%D1%80%D0%B5%D0%B4%D0%BD%D0%B8%D0%BA_(%D1%88%D0%B0%D0%B1%D0%BB%D0%BE%D0%BD_%D0%BF%D1%80%D0%BE%D0%B5%D0%BA%D1%82%D0%B8%D1%80%D0%BE%D0%B2%D0%B0%D0%BD%D0%B8%D1%8F)"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ru.wikipedia.org/wiki/Model-view-controller"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ru.wikipedia.org/wiki/%D0%98%D0%BD%D1%82%D0%B5%D1%80%D1%84%D0%B5%D0%B9%D1%81_(%D0%BE%D0%B1%D1%8A%D0%B5%D0%BA%D1%82%D0%BD%D0%BE-%D0%BE%D1%80%D0%B8%D0%B5%D0%BD%D1%82%D0%B8%D1%80%D0%BE%D0%B2%D0%B0%D0%BD%D0%BD%D0%BE%D0%B5_%D0%BF%D1%80%D0%BE%D0%B3%D1%80%D0%B0%D0%BC%D0%BC%D0%B8%D1%80%D0%BE%D0%B2%D0%B0%D0%BD%D0%B8%D0%B5)"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s://habr.com/ru/companies/productivity_inside/articles/505430/"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p:cNvSpPr txBox="1"/>
          <p:nvPr/>
        </p:nvSpPr>
        <p:spPr>
          <a:xfrm>
            <a:off x="0" y="801560"/>
            <a:ext cx="12192000" cy="1569658"/>
          </a:xfrm>
          <a:prstGeom prst="rect">
            <a:avLst/>
          </a:prstGeom>
          <a:noFill/>
        </p:spPr>
        <p:txBody>
          <a:bodyPr wrap="square" lIns="91438" tIns="45719" rIns="91438" bIns="45719" rtlCol="0">
            <a:spAutoFit/>
          </a:bodyPr>
          <a:lstStyle/>
          <a:p>
            <a:pPr indent="254000" algn="ctr">
              <a:spcBef>
                <a:spcPct val="20000"/>
              </a:spcBef>
            </a:pPr>
            <a:r>
              <a:rPr lang="ru-RU" sz="4800" b="1" dirty="0" smtClean="0">
                <a:solidFill>
                  <a:schemeClr val="accent1">
                    <a:lumMod val="50000"/>
                  </a:schemeClr>
                </a:solidFill>
                <a:latin typeface="Bookman Old Style" pitchFamily="18" charset="0"/>
              </a:rPr>
              <a:t>Объектно-ориентированное программирование</a:t>
            </a:r>
            <a:endParaRPr lang="ru-RU" altLang="ru-RU" sz="4800" b="1" dirty="0">
              <a:solidFill>
                <a:schemeClr val="accent1">
                  <a:lumMod val="50000"/>
                </a:schemeClr>
              </a:solidFill>
              <a:latin typeface="Bookman Old Style" pitchFamily="18" charset="0"/>
            </a:endParaRPr>
          </a:p>
        </p:txBody>
      </p:sp>
      <p:sp>
        <p:nvSpPr>
          <p:cNvPr id="17" name="Заголовок 16">
            <a:extLst>
              <a:ext uri="{FF2B5EF4-FFF2-40B4-BE49-F238E27FC236}">
                <a16:creationId xmlns:a16="http://schemas.microsoft.com/office/drawing/2014/main" id="{D630362D-1F09-46B4-9DE4-AEA483AC82FD}"/>
              </a:ext>
            </a:extLst>
          </p:cNvPr>
          <p:cNvSpPr>
            <a:spLocks noGrp="1"/>
          </p:cNvSpPr>
          <p:nvPr>
            <p:ph type="ctrTitle"/>
          </p:nvPr>
        </p:nvSpPr>
        <p:spPr>
          <a:xfrm>
            <a:off x="877031" y="2510118"/>
            <a:ext cx="10670534" cy="1344242"/>
          </a:xfrm>
        </p:spPr>
        <p:txBody>
          <a:bodyPr>
            <a:noAutofit/>
          </a:bodyPr>
          <a:lstStyle/>
          <a:p>
            <a:pPr algn="l"/>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4 семестр</a:t>
            </a:r>
            <a:br>
              <a:rPr lang="ru-RU" sz="2800" b="1" dirty="0" smtClean="0">
                <a:solidFill>
                  <a:schemeClr val="tx2">
                    <a:lumMod val="50000"/>
                  </a:schemeClr>
                </a:solidFill>
                <a:latin typeface="Bookman Old Style" panose="02050604050505020204" pitchFamily="18" charset="0"/>
                <a:cs typeface="Times New Roman" panose="02020603050405020304" pitchFamily="18" charset="0"/>
              </a:rPr>
            </a:b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Лекция 1.</a:t>
            </a:r>
            <a:r>
              <a:rPr lang="en-US" sz="2800" b="1" dirty="0">
                <a:solidFill>
                  <a:schemeClr val="tx2">
                    <a:lumMod val="50000"/>
                  </a:schemeClr>
                </a:solidFill>
                <a:latin typeface="Bookman Old Style" panose="02050604050505020204" pitchFamily="18" charset="0"/>
                <a:cs typeface="Times New Roman" panose="02020603050405020304" pitchFamily="18" charset="0"/>
              </a:rPr>
              <a:t/>
            </a:r>
            <a:br>
              <a:rPr lang="en-US" sz="2800" b="1" dirty="0">
                <a:solidFill>
                  <a:schemeClr val="tx2">
                    <a:lumMod val="50000"/>
                  </a:schemeClr>
                </a:solidFill>
                <a:latin typeface="Bookman Old Style" panose="02050604050505020204" pitchFamily="18" charset="0"/>
                <a:cs typeface="Times New Roman" panose="02020603050405020304" pitchFamily="18" charset="0"/>
              </a:rPr>
            </a:br>
            <a:r>
              <a:rPr lang="ru-RU" sz="2800" b="1" dirty="0">
                <a:solidFill>
                  <a:schemeClr val="tx2">
                    <a:lumMod val="50000"/>
                  </a:schemeClr>
                </a:solidFill>
                <a:latin typeface="Bookman Old Style" panose="02050604050505020204" pitchFamily="18" charset="0"/>
                <a:cs typeface="Times New Roman" panose="02020603050405020304" pitchFamily="18" charset="0"/>
              </a:rPr>
              <a:t>Содержание лекции</a:t>
            </a:r>
            <a:r>
              <a:rPr lang="ru-RU" sz="2800" b="1" dirty="0" smtClean="0">
                <a:solidFill>
                  <a:schemeClr val="tx2">
                    <a:lumMod val="50000"/>
                  </a:schemeClr>
                </a:solidFill>
                <a:latin typeface="Bookman Old Style" panose="02050604050505020204" pitchFamily="18" charset="0"/>
                <a:cs typeface="Times New Roman" panose="02020603050405020304" pitchFamily="18" charset="0"/>
              </a:rPr>
              <a:t>:</a:t>
            </a:r>
            <a:endParaRPr lang="ru-RU" sz="2800" dirty="0">
              <a:latin typeface="Bookman Old Style" panose="02050604050505020204" pitchFamily="18" charset="0"/>
            </a:endParaRPr>
          </a:p>
        </p:txBody>
      </p:sp>
      <p:sp>
        <p:nvSpPr>
          <p:cNvPr id="10" name="Rectangle 28" descr="Светлый диагональный 2"/>
          <p:cNvSpPr>
            <a:spLocks noChangeArrowheads="1"/>
          </p:cNvSpPr>
          <p:nvPr/>
        </p:nvSpPr>
        <p:spPr bwMode="auto">
          <a:xfrm>
            <a:off x="0" y="6336807"/>
            <a:ext cx="12192000" cy="521193"/>
          </a:xfrm>
          <a:prstGeom prst="rect">
            <a:avLst/>
          </a:prstGeom>
          <a:pattFill prst="ltUpDiag">
            <a:fgClr>
              <a:schemeClr val="accent1">
                <a:lumMod val="40000"/>
                <a:lumOff val="60000"/>
              </a:schemeClr>
            </a:fgClr>
            <a:bgClr>
              <a:srgbClr val="FFFFFF"/>
            </a:bgClr>
          </a:pattFill>
          <a:ln w="19050"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indent="723900" algn="just"/>
            <a:r>
              <a:rPr lang="ru-RU" sz="1800" b="1" dirty="0">
                <a:solidFill>
                  <a:srgbClr val="292929"/>
                </a:solidFill>
                <a:latin typeface="Bookman Old Style" pitchFamily="18" charset="0"/>
              </a:rPr>
              <a:t>Преподаватель курса: Клюкин Даниил Анатольевич, </a:t>
            </a:r>
            <a:r>
              <a:rPr lang="ru-RU" sz="1800" b="1" dirty="0" smtClean="0">
                <a:solidFill>
                  <a:srgbClr val="292929"/>
                </a:solidFill>
                <a:latin typeface="Bookman Old Style" pitchFamily="18" charset="0"/>
              </a:rPr>
              <a:t>ст. преподаватель </a:t>
            </a:r>
            <a:r>
              <a:rPr lang="ru-RU" sz="1800" b="1" dirty="0">
                <a:solidFill>
                  <a:srgbClr val="292929"/>
                </a:solidFill>
                <a:latin typeface="Bookman Old Style" pitchFamily="18" charset="0"/>
              </a:rPr>
              <a:t>каф. </a:t>
            </a:r>
            <a:r>
              <a:rPr lang="ru-RU" sz="1800" b="1" dirty="0" err="1">
                <a:solidFill>
                  <a:srgbClr val="292929"/>
                </a:solidFill>
                <a:latin typeface="Bookman Old Style" pitchFamily="18" charset="0"/>
              </a:rPr>
              <a:t>ПМиИТ</a:t>
            </a:r>
            <a:endParaRPr lang="ru-RU" sz="1800" b="1" dirty="0">
              <a:solidFill>
                <a:srgbClr val="292929"/>
              </a:solidFill>
              <a:latin typeface="Bookman Old Style" pitchFamily="18" charset="0"/>
            </a:endParaRPr>
          </a:p>
        </p:txBody>
      </p:sp>
      <p:sp>
        <p:nvSpPr>
          <p:cNvPr id="12" name="TextBox 11">
            <a:extLst>
              <a:ext uri="{FF2B5EF4-FFF2-40B4-BE49-F238E27FC236}">
                <a16:creationId xmlns:a16="http://schemas.microsoft.com/office/drawing/2014/main" id="{F7B00361-5492-4290-B470-295172C16526}"/>
              </a:ext>
            </a:extLst>
          </p:cNvPr>
          <p:cNvSpPr txBox="1"/>
          <p:nvPr/>
        </p:nvSpPr>
        <p:spPr>
          <a:xfrm>
            <a:off x="877031" y="3854360"/>
            <a:ext cx="11041341" cy="1815882"/>
          </a:xfrm>
          <a:prstGeom prst="rect">
            <a:avLst/>
          </a:prstGeom>
          <a:noFill/>
        </p:spPr>
        <p:txBody>
          <a:bodyPr wrap="square">
            <a:spAutoFit/>
          </a:bodyPr>
          <a:lstStyle/>
          <a:p>
            <a:pPr marL="285750" indent="-285750">
              <a:buFont typeface="Arial" panose="020B0604020202020204" pitchFamily="34" charset="0"/>
              <a:buChar char="•"/>
            </a:pPr>
            <a:r>
              <a:rPr lang="ru-RU" sz="2800" dirty="0">
                <a:solidFill>
                  <a:schemeClr val="tx2">
                    <a:lumMod val="50000"/>
                  </a:schemeClr>
                </a:solidFill>
                <a:latin typeface="Bookman Old Style" panose="02050604050505020204" pitchFamily="18" charset="0"/>
                <a:cs typeface="Times New Roman" panose="02020603050405020304" pitchFamily="18" charset="0"/>
              </a:rPr>
              <a:t>Отношения между классами и объектами</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разработки ПО</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Примеры соблюдения и нарушения принципов</a:t>
            </a:r>
          </a:p>
          <a:p>
            <a:pPr marL="285750" indent="-285750">
              <a:buFont typeface="Arial" panose="020B0604020202020204" pitchFamily="34" charset="0"/>
              <a:buChar char="•"/>
            </a:pPr>
            <a:r>
              <a:rPr lang="ru-RU" sz="2800" dirty="0" smtClean="0">
                <a:solidFill>
                  <a:schemeClr val="tx2">
                    <a:lumMod val="50000"/>
                  </a:schemeClr>
                </a:solidFill>
                <a:latin typeface="Bookman Old Style" panose="02050604050505020204" pitchFamily="18" charset="0"/>
                <a:cs typeface="Times New Roman" panose="02020603050405020304" pitchFamily="18" charset="0"/>
              </a:rPr>
              <a:t>Принципы </a:t>
            </a:r>
            <a:r>
              <a:rPr lang="en-US" sz="2800" dirty="0" smtClean="0">
                <a:solidFill>
                  <a:schemeClr val="tx2">
                    <a:lumMod val="50000"/>
                  </a:schemeClr>
                </a:solidFill>
                <a:latin typeface="Bookman Old Style" panose="02050604050505020204" pitchFamily="18" charset="0"/>
                <a:cs typeface="Times New Roman" panose="02020603050405020304" pitchFamily="18" charset="0"/>
              </a:rPr>
              <a:t>SOLID</a:t>
            </a:r>
            <a:endParaRPr lang="ru-RU" sz="2800" dirty="0" smtClean="0">
              <a:solidFill>
                <a:schemeClr val="tx2">
                  <a:lumMod val="50000"/>
                </a:schemeClr>
              </a:solidFill>
              <a:latin typeface="Bookman Old Style" panose="020506040505050202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4061844437"/>
              </p:ext>
            </p:extLst>
          </p:nvPr>
        </p:nvGraphicFramePr>
        <p:xfrm>
          <a:off x="0" y="0"/>
          <a:ext cx="12192000" cy="6710680"/>
        </p:xfrm>
        <a:graphic>
          <a:graphicData uri="http://schemas.openxmlformats.org/drawingml/2006/table">
            <a:tbl>
              <a:tblPr/>
              <a:tblGrid>
                <a:gridCol w="12192000">
                  <a:extLst>
                    <a:ext uri="{9D8B030D-6E8A-4147-A177-3AD203B41FA5}">
                      <a16:colId xmlns:a16="http://schemas.microsoft.com/office/drawing/2014/main" val="3868009994"/>
                    </a:ext>
                  </a:extLst>
                </a:gridCol>
              </a:tblGrid>
              <a:tr h="0">
                <a:tc>
                  <a:txBody>
                    <a:bodyPr/>
                    <a:lstStyle/>
                    <a:p>
                      <a:r>
                        <a:rPr lang="en-US" sz="2400" b="0" dirty="0" err="1" smtClean="0">
                          <a:solidFill>
                            <a:srgbClr val="0000FF"/>
                          </a:solidFill>
                          <a:effectLst/>
                          <a:latin typeface="Consolas" panose="020B0609020204030204" pitchFamily="49" charset="0"/>
                        </a:rPr>
                        <a:t>var</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tr</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new</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r>
                      <a:br>
                        <a:rPr lang="en-US"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br>
                        <a:rPr lang="ru-RU" sz="2400" b="0" dirty="0" smtClean="0">
                          <a:solidFill>
                            <a:srgbClr val="3B3B3B"/>
                          </a:solidFill>
                          <a:effectLst/>
                          <a:latin typeface="Consolas" panose="020B0609020204030204" pitchFamily="49" charset="0"/>
                        </a:rPr>
                      </a:b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Tram</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endParaRPr lang="en-US" sz="2400" b="0" dirty="0" smtClean="0">
                        <a:solidFill>
                          <a:srgbClr val="3B3B3B"/>
                        </a:solidFill>
                        <a:effectLst/>
                        <a:latin typeface="Consolas" panose="020B0609020204030204" pitchFamily="49" charset="0"/>
                      </a:endParaRPr>
                    </a:p>
                    <a:p>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Трамвай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txBody>
                  <a:tcPr marL="360000" marR="360000" marT="63500" marB="63500">
                    <a:lnL>
                      <a:noFill/>
                    </a:lnL>
                    <a:lnR>
                      <a:noFill/>
                    </a:lnR>
                    <a:lnT>
                      <a:noFill/>
                    </a:lnT>
                    <a:lnB>
                      <a:noFill/>
                    </a:lnB>
                    <a:no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769324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Таблица 5"/>
          <p:cNvGraphicFramePr>
            <a:graphicFrameLocks noGrp="1"/>
          </p:cNvGraphicFramePr>
          <p:nvPr>
            <p:extLst>
              <p:ext uri="{D42A27DB-BD31-4B8C-83A1-F6EECF244321}">
                <p14:modId xmlns:p14="http://schemas.microsoft.com/office/powerpoint/2010/main" val="2803408966"/>
              </p:ext>
            </p:extLst>
          </p:nvPr>
        </p:nvGraphicFramePr>
        <p:xfrm>
          <a:off x="0" y="0"/>
          <a:ext cx="12192000" cy="6710680"/>
        </p:xfrm>
        <a:graphic>
          <a:graphicData uri="http://schemas.openxmlformats.org/drawingml/2006/table">
            <a:tbl>
              <a:tblPr/>
              <a:tblGrid>
                <a:gridCol w="12192000">
                  <a:extLst>
                    <a:ext uri="{9D8B030D-6E8A-4147-A177-3AD203B41FA5}">
                      <a16:colId xmlns:a16="http://schemas.microsoft.com/office/drawing/2014/main" val="3868009994"/>
                    </a:ext>
                  </a:extLst>
                </a:gridCol>
              </a:tblGrid>
              <a:tr h="0">
                <a:tc>
                  <a:txBody>
                    <a:bodyPr/>
                    <a:lstStyle/>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interface</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abstract</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Car</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Машина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Bus</a:t>
                      </a:r>
                      <a:r>
                        <a:rPr lang="en-US" sz="2400" b="0" dirty="0" smtClean="0">
                          <a:solidFill>
                            <a:srgbClr val="3B3B3B"/>
                          </a:solidFill>
                          <a:effectLst/>
                          <a:latin typeface="Consolas" panose="020B0609020204030204" pitchFamily="49" charset="0"/>
                        </a:rPr>
                        <a:t> : </a:t>
                      </a:r>
                      <a:r>
                        <a:rPr lang="en-US" sz="2400" b="0" dirty="0" smtClean="0">
                          <a:solidFill>
                            <a:srgbClr val="267F99"/>
                          </a:solidFill>
                          <a:effectLst/>
                          <a:latin typeface="Consolas" panose="020B0609020204030204" pitchFamily="49" charset="0"/>
                        </a:rPr>
                        <a:t>Vehicle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override</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Автобус едет"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err="1" smtClean="0">
                          <a:solidFill>
                            <a:srgbClr val="267F99"/>
                          </a:solidFill>
                          <a:effectLst/>
                          <a:latin typeface="Consolas" panose="020B0609020204030204" pitchFamily="49" charset="0"/>
                        </a:rPr>
                        <a:t>Hourse</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Лошадь скачет"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class</a:t>
                      </a:r>
                      <a:r>
                        <a:rPr lang="en-US" sz="2400" b="0" dirty="0" smtClean="0">
                          <a:solidFill>
                            <a:srgbClr val="3B3B3B"/>
                          </a:solidFill>
                          <a:effectLst/>
                          <a:latin typeface="Consolas" panose="020B0609020204030204" pitchFamily="49" charset="0"/>
                        </a:rPr>
                        <a:t> </a:t>
                      </a:r>
                      <a:r>
                        <a:rPr lang="en-US" sz="2400" b="0" dirty="0" smtClean="0">
                          <a:solidFill>
                            <a:srgbClr val="267F99"/>
                          </a:solidFill>
                          <a:effectLst/>
                          <a:latin typeface="Consolas" panose="020B0609020204030204" pitchFamily="49" charset="0"/>
                        </a:rPr>
                        <a:t>Aircraft</a:t>
                      </a:r>
                      <a:r>
                        <a:rPr lang="en-US" sz="2400" b="0" dirty="0" smtClean="0">
                          <a:solidFill>
                            <a:srgbClr val="3B3B3B"/>
                          </a:solidFill>
                          <a:effectLst/>
                          <a:latin typeface="Consolas" panose="020B0609020204030204" pitchFamily="49" charset="0"/>
                        </a:rPr>
                        <a:t> : </a:t>
                      </a:r>
                      <a:r>
                        <a:rPr lang="en-US" sz="2400" b="0" dirty="0" err="1" smtClean="0">
                          <a:solidFill>
                            <a:srgbClr val="267F99"/>
                          </a:solidFill>
                          <a:effectLst/>
                          <a:latin typeface="Consolas" panose="020B0609020204030204" pitchFamily="49" charset="0"/>
                        </a:rPr>
                        <a:t>IMovable</a:t>
                      </a:r>
                      <a:r>
                        <a:rPr lang="en-US" sz="2400" b="0" dirty="0" smtClean="0">
                          <a:solidFill>
                            <a:srgbClr val="3B3B3B"/>
                          </a:solidFill>
                          <a:effectLst/>
                          <a:latin typeface="Consolas" panose="020B0609020204030204" pitchFamily="49" charset="0"/>
                        </a:rPr>
                        <a:t>{</a:t>
                      </a:r>
                    </a:p>
                    <a:p>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public</a:t>
                      </a:r>
                      <a:r>
                        <a:rPr lang="en-US" sz="2400" b="0" dirty="0" smtClean="0">
                          <a:solidFill>
                            <a:srgbClr val="3B3B3B"/>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void</a:t>
                      </a:r>
                      <a:r>
                        <a:rPr lang="en-US" sz="2400" b="0" dirty="0" smtClean="0">
                          <a:solidFill>
                            <a:srgbClr val="3B3B3B"/>
                          </a:solidFill>
                          <a:effectLst/>
                          <a:latin typeface="Consolas" panose="020B0609020204030204" pitchFamily="49" charset="0"/>
                        </a:rPr>
                        <a:t> </a:t>
                      </a:r>
                      <a:r>
                        <a:rPr lang="en-US" sz="2400" b="0" dirty="0" smtClean="0">
                          <a:solidFill>
                            <a:srgbClr val="795E26"/>
                          </a:solidFill>
                          <a:effectLst/>
                          <a:latin typeface="Consolas" panose="020B0609020204030204" pitchFamily="49" charset="0"/>
                        </a:rPr>
                        <a:t>Move</a:t>
                      </a:r>
                      <a:r>
                        <a:rPr lang="en-US" sz="2400" b="0" dirty="0" smtClean="0">
                          <a:solidFill>
                            <a:srgbClr val="3B3B3B"/>
                          </a:solidFill>
                          <a:effectLst/>
                          <a:latin typeface="Consolas" panose="020B0609020204030204" pitchFamily="49" charset="0"/>
                        </a:rPr>
                        <a:t>() </a:t>
                      </a:r>
                      <a:r>
                        <a:rPr lang="en-US" sz="2400" b="0" dirty="0" smtClean="0">
                          <a:solidFill>
                            <a:srgbClr val="000000"/>
                          </a:solidFill>
                          <a:effectLst/>
                          <a:latin typeface="Consolas" panose="020B0609020204030204" pitchFamily="49" charset="0"/>
                        </a:rPr>
                        <a:t>=&gt;</a:t>
                      </a:r>
                      <a:r>
                        <a:rPr lang="en-US" sz="2400" b="0" dirty="0" smtClean="0">
                          <a:solidFill>
                            <a:srgbClr val="3B3B3B"/>
                          </a:solidFill>
                          <a:effectLst/>
                          <a:latin typeface="Consolas" panose="020B0609020204030204" pitchFamily="49" charset="0"/>
                        </a:rPr>
                        <a:t> </a:t>
                      </a:r>
                      <a:r>
                        <a:rPr lang="en-US" sz="2400" b="0" dirty="0" err="1" smtClean="0">
                          <a:solidFill>
                            <a:srgbClr val="001080"/>
                          </a:solidFill>
                          <a:effectLst/>
                          <a:latin typeface="Consolas" panose="020B0609020204030204" pitchFamily="49" charset="0"/>
                        </a:rPr>
                        <a:t>Console</a:t>
                      </a:r>
                      <a:r>
                        <a:rPr lang="en-US" sz="2400" b="0" dirty="0" err="1" smtClean="0">
                          <a:solidFill>
                            <a:srgbClr val="3B3B3B"/>
                          </a:solidFill>
                          <a:effectLst/>
                          <a:latin typeface="Consolas" panose="020B0609020204030204" pitchFamily="49" charset="0"/>
                        </a:rPr>
                        <a:t>.</a:t>
                      </a:r>
                      <a:r>
                        <a:rPr lang="en-US" sz="2400" b="0" dirty="0" err="1" smtClean="0">
                          <a:solidFill>
                            <a:srgbClr val="795E26"/>
                          </a:solidFill>
                          <a:effectLst/>
                          <a:latin typeface="Consolas" panose="020B0609020204030204" pitchFamily="49" charset="0"/>
                        </a:rPr>
                        <a:t>WriteLine</a:t>
                      </a:r>
                      <a:r>
                        <a:rPr lang="en-US" sz="2400" b="0" dirty="0" smtClean="0">
                          <a:solidFill>
                            <a:srgbClr val="3B3B3B"/>
                          </a:solidFill>
                          <a:effectLst/>
                          <a:latin typeface="Consolas" panose="020B0609020204030204" pitchFamily="49" charset="0"/>
                        </a:rPr>
                        <a:t>(</a:t>
                      </a:r>
                      <a:r>
                        <a:rPr lang="en-US" sz="2400" b="0" dirty="0" smtClean="0">
                          <a:solidFill>
                            <a:srgbClr val="A31515"/>
                          </a:solidFill>
                          <a:effectLst/>
                          <a:latin typeface="Consolas" panose="020B0609020204030204" pitchFamily="49" charset="0"/>
                        </a:rPr>
                        <a:t>"</a:t>
                      </a:r>
                      <a:r>
                        <a:rPr lang="ru-RU" sz="2400" b="0" dirty="0" smtClean="0">
                          <a:solidFill>
                            <a:srgbClr val="A31515"/>
                          </a:solidFill>
                          <a:effectLst/>
                          <a:latin typeface="Consolas" panose="020B0609020204030204" pitchFamily="49" charset="0"/>
                        </a:rPr>
                        <a:t>Самолет летит"</a:t>
                      </a:r>
                      <a:r>
                        <a:rPr lang="ru-RU" sz="2400" b="0" dirty="0" smtClean="0">
                          <a:solidFill>
                            <a:srgbClr val="3B3B3B"/>
                          </a:solidFill>
                          <a:effectLst/>
                          <a:latin typeface="Consolas" panose="020B0609020204030204" pitchFamily="49" charset="0"/>
                        </a:rPr>
                        <a:t>);</a:t>
                      </a:r>
                    </a:p>
                    <a:p>
                      <a:r>
                        <a:rPr lang="ru-RU" sz="2400" b="0" dirty="0" smtClean="0">
                          <a:solidFill>
                            <a:srgbClr val="3B3B3B"/>
                          </a:solidFill>
                          <a:effectLst/>
                          <a:latin typeface="Consolas" panose="020B0609020204030204" pitchFamily="49" charset="0"/>
                        </a:rPr>
                        <a:t>}</a:t>
                      </a:r>
                      <a:endParaRPr lang="ru-RU" sz="2400" b="0" dirty="0">
                        <a:solidFill>
                          <a:srgbClr val="3B3B3B"/>
                        </a:solidFill>
                        <a:effectLst/>
                        <a:latin typeface="Consolas" panose="020B0609020204030204" pitchFamily="49" charset="0"/>
                      </a:endParaRPr>
                    </a:p>
                  </a:txBody>
                  <a:tcPr marL="360000" marR="360000" marT="63500" marB="63500">
                    <a:lnL>
                      <a:noFill/>
                    </a:lnL>
                    <a:lnR>
                      <a:noFill/>
                    </a:lnR>
                    <a:lnT>
                      <a:noFill/>
                    </a:lnT>
                    <a:lnB>
                      <a:noFill/>
                    </a:lnB>
                    <a:noFill/>
                  </a:tcPr>
                </a:tc>
                <a:extLst>
                  <a:ext uri="{0D108BD9-81ED-4DB2-BD59-A6C34878D82A}">
                    <a16:rowId xmlns:a16="http://schemas.microsoft.com/office/drawing/2014/main" val="1118742718"/>
                  </a:ext>
                </a:extLst>
              </a:tr>
            </a:tbl>
          </a:graphicData>
        </a:graphic>
      </p:graphicFrame>
      <p:sp>
        <p:nvSpPr>
          <p:cNvPr id="7" name="Rectangle 1"/>
          <p:cNvSpPr>
            <a:spLocks noChangeArrowheads="1"/>
          </p:cNvSpPr>
          <p:nvPr/>
        </p:nvSpPr>
        <p:spPr bwMode="auto">
          <a:xfrm>
            <a:off x="934915" y="9764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64489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smtClean="0">
                <a:latin typeface="Bookman Old Style" panose="02050604050505020204" pitchFamily="18" charset="0"/>
              </a:rPr>
              <a:t>Принципы разработки ПО</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4524315"/>
          </a:xfrm>
          <a:prstGeom prst="rect">
            <a:avLst/>
          </a:prstGeom>
        </p:spPr>
        <p:txBody>
          <a:bodyPr wrap="square" lIns="360000" rIns="360000">
            <a:spAutoFit/>
          </a:bodyPr>
          <a:lstStyle/>
          <a:p>
            <a:pPr algn="just">
              <a:lnSpc>
                <a:spcPct val="150000"/>
              </a:lnSpc>
            </a:pPr>
            <a:r>
              <a:rPr lang="ru-RU" sz="2400" dirty="0">
                <a:latin typeface="Bookman Old Style" panose="02050604050505020204" pitchFamily="18" charset="0"/>
              </a:rPr>
              <a:t>Принципы разработки программного обеспечения необходимо знать каждому инженеру, который хочет писать чистый код. Следование этим принципам позволяет вам и другим разработчикам понять проект</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Кроме того, обслуживание или изменение проекта в будущем станет легким. Таким образом, вы в конечном итоге сэкономите деньги, время и ресурсы. Если вы хотите, чтобы проект развивался более плавно, то рекомендуется жить по этим законам</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0913" y="4876801"/>
            <a:ext cx="4891087" cy="1981200"/>
          </a:xfrm>
          <a:prstGeom prst="rect">
            <a:avLst/>
          </a:prstGeom>
        </p:spPr>
      </p:pic>
    </p:spTree>
    <p:extLst>
      <p:ext uri="{BB962C8B-B14F-4D97-AF65-F5344CB8AC3E}">
        <p14:creationId xmlns:p14="http://schemas.microsoft.com/office/powerpoint/2010/main" val="35651824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63439707"/>
              </p:ext>
            </p:extLst>
          </p:nvPr>
        </p:nvGraphicFramePr>
        <p:xfrm>
          <a:off x="361508" y="0"/>
          <a:ext cx="11518604" cy="6680190"/>
        </p:xfrm>
        <a:graphic>
          <a:graphicData uri="http://schemas.openxmlformats.org/drawingml/2006/table">
            <a:tbl>
              <a:tblPr/>
              <a:tblGrid>
                <a:gridCol w="1915302">
                  <a:extLst>
                    <a:ext uri="{9D8B030D-6E8A-4147-A177-3AD203B41FA5}">
                      <a16:colId xmlns:a16="http://schemas.microsoft.com/office/drawing/2014/main" val="2643699640"/>
                    </a:ext>
                  </a:extLst>
                </a:gridCol>
                <a:gridCol w="9603302">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dirty="0">
                          <a:effectLst/>
                          <a:latin typeface="Bookman Old Style" panose="02050604050505020204" pitchFamily="18" charset="0"/>
                        </a:rPr>
                        <a:t>Пояснение, 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278714">
                <a:tc>
                  <a:txBody>
                    <a:bodyPr/>
                    <a:lstStyle/>
                    <a:p>
                      <a:pPr algn="l" fontAlgn="t"/>
                      <a:r>
                        <a:rPr lang="en-US" sz="2400" dirty="0">
                          <a:effectLst/>
                          <a:latin typeface="Bookman Old Style" panose="02050604050505020204" pitchFamily="18" charset="0"/>
                        </a:rPr>
                        <a:t>SOLID</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smtClean="0">
                          <a:effectLst/>
                          <a:latin typeface="Bookman Old Style" panose="02050604050505020204" pitchFamily="18" charset="0"/>
                        </a:rPr>
                        <a:t>single responsibility</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a:t>
                      </a:r>
                      <a:r>
                        <a:rPr lang="en-US" sz="2400" baseline="0" dirty="0" smtClean="0">
                          <a:effectLst/>
                          <a:latin typeface="Bookman Old Style" panose="02050604050505020204" pitchFamily="18" charset="0"/>
                        </a:rPr>
                        <a:t> </a:t>
                      </a:r>
                      <a:r>
                        <a:rPr lang="ru-RU" sz="2400" baseline="0" dirty="0" smtClean="0">
                          <a:effectLst/>
                          <a:latin typeface="Bookman Old Style" panose="02050604050505020204" pitchFamily="18" charset="0"/>
                        </a:rPr>
                        <a:t>единственной ответственности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open-closed</a:t>
                      </a:r>
                      <a:r>
                        <a:rPr lang="ru-RU" sz="2400" dirty="0" smtClean="0">
                          <a:effectLst/>
                          <a:latin typeface="Bookman Old Style" panose="02050604050505020204" pitchFamily="18" charset="0"/>
                        </a:rPr>
                        <a:t> – открытости</a:t>
                      </a:r>
                      <a:r>
                        <a:rPr lang="ru-RU" sz="2400" baseline="0" dirty="0" smtClean="0">
                          <a:effectLst/>
                          <a:latin typeface="Bookman Old Style" panose="02050604050505020204" pitchFamily="18" charset="0"/>
                        </a:rPr>
                        <a:t> / закрытости</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err="1" smtClean="0">
                          <a:effectLst/>
                          <a:latin typeface="Bookman Old Style" panose="02050604050505020204" pitchFamily="18" charset="0"/>
                        </a:rPr>
                        <a:t>Liskov</a:t>
                      </a:r>
                      <a:r>
                        <a:rPr lang="en-US" sz="2400" dirty="0" smtClean="0">
                          <a:effectLst/>
                          <a:latin typeface="Bookman Old Style" panose="02050604050505020204" pitchFamily="18" charset="0"/>
                        </a:rPr>
                        <a:t> substitution</a:t>
                      </a:r>
                      <a:r>
                        <a:rPr lang="ru-RU" sz="2400" dirty="0" smtClean="0">
                          <a:effectLst/>
                          <a:latin typeface="Bookman Old Style" panose="02050604050505020204" pitchFamily="18" charset="0"/>
                        </a:rPr>
                        <a:t> – подстановка Лисков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interface segregation</a:t>
                      </a:r>
                      <a:r>
                        <a:rPr lang="ru-RU" sz="2400" dirty="0" smtClean="0">
                          <a:effectLst/>
                          <a:latin typeface="Bookman Old Style" panose="02050604050505020204" pitchFamily="18" charset="0"/>
                        </a:rPr>
                        <a:t> – разделения интерфейсов</a:t>
                      </a:r>
                      <a:r>
                        <a:rPr lang="en-US" sz="2400" dirty="0" smtClean="0">
                          <a:effectLst/>
                          <a:latin typeface="Bookman Old Style" panose="02050604050505020204" pitchFamily="18" charset="0"/>
                        </a:rPr>
                        <a:t>,</a:t>
                      </a:r>
                      <a:r>
                        <a:rPr lang="ru-RU" sz="2400" dirty="0" smtClean="0">
                          <a:effectLst/>
                          <a:latin typeface="Bookman Old Style" panose="02050604050505020204" pitchFamily="18" charset="0"/>
                        </a:rPr>
                        <a:t/>
                      </a:r>
                      <a:br>
                        <a:rPr lang="ru-RU" sz="2400" dirty="0" smtClean="0">
                          <a:effectLst/>
                          <a:latin typeface="Bookman Old Style" panose="02050604050505020204" pitchFamily="18" charset="0"/>
                        </a:rPr>
                      </a:br>
                      <a:r>
                        <a:rPr lang="en-US" sz="2400" dirty="0" smtClean="0">
                          <a:effectLst/>
                          <a:latin typeface="Bookman Old Style" panose="02050604050505020204" pitchFamily="18" charset="0"/>
                        </a:rPr>
                        <a:t>dependency inversion – </a:t>
                      </a:r>
                      <a:r>
                        <a:rPr lang="ru-RU" sz="2400" dirty="0" smtClean="0">
                          <a:effectLst/>
                          <a:latin typeface="Bookman Old Style" panose="02050604050505020204" pitchFamily="18" charset="0"/>
                        </a:rPr>
                        <a:t>инверсии</a:t>
                      </a:r>
                      <a:r>
                        <a:rPr lang="ru-RU" sz="2400" baseline="0" dirty="0" smtClean="0">
                          <a:effectLst/>
                          <a:latin typeface="Bookman Old Style" panose="02050604050505020204" pitchFamily="18" charset="0"/>
                        </a:rPr>
                        <a:t> зависимостей</a:t>
                      </a:r>
                      <a:r>
                        <a:rPr lang="en-US" sz="2400" dirty="0" smtClean="0">
                          <a:effectLst/>
                          <a:latin typeface="Bookman Old Style" panose="02050604050505020204" pitchFamily="18" charset="0"/>
                        </a:rPr>
                        <a:t>.</a:t>
                      </a:r>
                      <a:endParaRPr lang="ru-RU" sz="2400" dirty="0" smtClean="0">
                        <a:effectLst/>
                        <a:latin typeface="Bookman Old Style" panose="02050604050505020204" pitchFamily="18" charset="0"/>
                      </a:endParaRPr>
                    </a:p>
                    <a:p>
                      <a:pPr algn="l" fontAlgn="t"/>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Р. Мартин «Чистая Архитектура», Часть </a:t>
                      </a:r>
                      <a:r>
                        <a:rPr lang="en-US" sz="2400" i="1" dirty="0">
                          <a:effectLst/>
                          <a:latin typeface="Bookman Old Style" panose="02050604050505020204" pitchFamily="18" charset="0"/>
                        </a:rPr>
                        <a:t>III </a:t>
                      </a:r>
                      <a:r>
                        <a:rPr lang="ru-RU" sz="2400" i="1" dirty="0">
                          <a:effectLst/>
                          <a:latin typeface="Bookman Old Style" panose="02050604050505020204" pitchFamily="18" charset="0"/>
                        </a:rPr>
                        <a:t>Принципы дизайна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2558411"/>
                  </a:ext>
                </a:extLst>
              </a:tr>
              <a:tr h="241655">
                <a:tc>
                  <a:txBody>
                    <a:bodyPr/>
                    <a:lstStyle/>
                    <a:p>
                      <a:pPr algn="l" fontAlgn="t"/>
                      <a:r>
                        <a:rPr lang="en-US" sz="2400" dirty="0">
                          <a:effectLst/>
                          <a:latin typeface="Bookman Old Style" panose="02050604050505020204" pitchFamily="18" charset="0"/>
                        </a:rPr>
                        <a:t>GRASP</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9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Information Expert, Creator, Controller, Low Coupling, High Cohesion, Polymorphism, Pure Fabrication, Indirection, Protected Variations</a:t>
                      </a:r>
                      <a:r>
                        <a:rPr lang="en-US" sz="2400" dirty="0" smtClean="0">
                          <a:effectLst/>
                          <a:latin typeface="Bookman Old Style" panose="02050604050505020204" pitchFamily="18" charset="0"/>
                        </a:rPr>
                        <a:t>.</a:t>
                      </a:r>
                      <a:endParaRPr lang="en-US" sz="2400" dirty="0">
                        <a:effectLst/>
                        <a:latin typeface="Bookman Old Style" panose="02050604050505020204" pitchFamily="18" charset="0"/>
                      </a:endParaRPr>
                    </a:p>
                    <a:p>
                      <a:pPr fontAlgn="t"/>
                      <a:r>
                        <a:rPr lang="en-US" sz="2400" i="1" dirty="0" err="1">
                          <a:effectLst/>
                          <a:latin typeface="Bookman Old Style" panose="02050604050505020204" pitchFamily="18" charset="0"/>
                        </a:rPr>
                        <a:t>Источник</a:t>
                      </a:r>
                      <a:r>
                        <a:rPr lang="en-US" sz="2400" i="1" dirty="0">
                          <a:effectLst/>
                          <a:latin typeface="Bookman Old Style" panose="02050604050505020204" pitchFamily="18" charset="0"/>
                        </a:rPr>
                        <a:t>: К. </a:t>
                      </a:r>
                      <a:r>
                        <a:rPr lang="en-US" sz="2400" i="1" dirty="0" err="1">
                          <a:effectLst/>
                          <a:latin typeface="Bookman Old Style" panose="02050604050505020204" pitchFamily="18" charset="0"/>
                        </a:rPr>
                        <a:t>Ларман</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Применение</a:t>
                      </a:r>
                      <a:r>
                        <a:rPr lang="en-US" sz="2400" i="1" dirty="0">
                          <a:effectLst/>
                          <a:latin typeface="Bookman Old Style" panose="02050604050505020204" pitchFamily="18" charset="0"/>
                        </a:rPr>
                        <a:t> UML 2.0 и </a:t>
                      </a:r>
                      <a:r>
                        <a:rPr lang="en-US" sz="2400" i="1" dirty="0" err="1">
                          <a:effectLst/>
                          <a:latin typeface="Bookman Old Style" panose="02050604050505020204" pitchFamily="18" charset="0"/>
                        </a:rPr>
                        <a:t>шаблонов</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проектирования</a:t>
                      </a:r>
                      <a:r>
                        <a:rPr lang="en-US" sz="2400" i="1" dirty="0">
                          <a:effectLst/>
                          <a:latin typeface="Bookman Old Style" panose="02050604050505020204" pitchFamily="18" charset="0"/>
                        </a:rPr>
                        <a:t>», </a:t>
                      </a:r>
                      <a:r>
                        <a:rPr lang="en-US" sz="2400" i="1" dirty="0" err="1">
                          <a:effectLst/>
                          <a:latin typeface="Bookman Old Style" panose="02050604050505020204" pitchFamily="18" charset="0"/>
                        </a:rPr>
                        <a:t>Главы</a:t>
                      </a:r>
                      <a:r>
                        <a:rPr lang="en-US" sz="2400" i="1" dirty="0">
                          <a:effectLst/>
                          <a:latin typeface="Bookman Old Style" panose="02050604050505020204" pitchFamily="18" charset="0"/>
                        </a:rPr>
                        <a:t> 17.10-17.14, 25</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13391144"/>
                  </a:ext>
                </a:extLst>
              </a:tr>
              <a:tr h="93419">
                <a:tc>
                  <a:txBody>
                    <a:bodyPr/>
                    <a:lstStyle/>
                    <a:p>
                      <a:pPr algn="l" fontAlgn="t"/>
                      <a:r>
                        <a:rPr lang="en-US" sz="2400">
                          <a:effectLst/>
                          <a:latin typeface="Bookman Old Style" panose="02050604050505020204" pitchFamily="18" charset="0"/>
                        </a:rPr>
                        <a:t>KISS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a:effectLst/>
                          <a:latin typeface="Bookman Old Style" panose="02050604050505020204" pitchFamily="18" charset="0"/>
                        </a:rPr>
                        <a:t>Keep It Simple, Stupid / </a:t>
                      </a:r>
                      <a:r>
                        <a:rPr lang="ru-RU" sz="2400">
                          <a:effectLst/>
                          <a:latin typeface="Bookman Old Style" panose="02050604050505020204" pitchFamily="18" charset="0"/>
                        </a:rPr>
                        <a:t>Делай проще</a:t>
                      </a:r>
                    </a:p>
                    <a:p>
                      <a:pPr fontAlgn="t"/>
                      <a:r>
                        <a:rPr lang="ru-RU" sz="2400" i="1" u="sng" strike="noStrike">
                          <a:effectLst/>
                          <a:latin typeface="Bookman Old Style" panose="02050604050505020204" pitchFamily="18" charset="0"/>
                          <a:hlinkClick r:id="rId3"/>
                        </a:rPr>
                        <a:t>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42193964"/>
                  </a:ext>
                </a:extLst>
              </a:tr>
              <a:tr h="93419">
                <a:tc>
                  <a:txBody>
                    <a:bodyPr/>
                    <a:lstStyle/>
                    <a:p>
                      <a:pPr algn="l" fontAlgn="t"/>
                      <a:r>
                        <a:rPr lang="en-US" sz="2400">
                          <a:effectLst/>
                          <a:latin typeface="Bookman Old Style" panose="02050604050505020204" pitchFamily="18" charset="0"/>
                        </a:rPr>
                        <a:t>DRY</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Don’t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Repeat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Yourself</a:t>
                      </a:r>
                      <a:r>
                        <a:rPr lang="ru-RU" sz="2400" dirty="0">
                          <a:effectLst/>
                          <a:latin typeface="Bookman Old Style" panose="02050604050505020204" pitchFamily="18" charset="0"/>
                        </a:rPr>
                        <a:t> / Не повторяйся</a:t>
                      </a: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927881688"/>
                  </a:ext>
                </a:extLst>
              </a:tr>
            </a:tbl>
          </a:graphicData>
        </a:graphic>
      </p:graphicFrame>
    </p:spTree>
    <p:extLst>
      <p:ext uri="{BB962C8B-B14F-4D97-AF65-F5344CB8AC3E}">
        <p14:creationId xmlns:p14="http://schemas.microsoft.com/office/powerpoint/2010/main" val="20501854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388457311"/>
              </p:ext>
            </p:extLst>
          </p:nvPr>
        </p:nvGraphicFramePr>
        <p:xfrm>
          <a:off x="241005" y="0"/>
          <a:ext cx="11695813" cy="6680190"/>
        </p:xfrm>
        <a:graphic>
          <a:graphicData uri="http://schemas.openxmlformats.org/drawingml/2006/table">
            <a:tbl>
              <a:tblPr/>
              <a:tblGrid>
                <a:gridCol w="1944769">
                  <a:extLst>
                    <a:ext uri="{9D8B030D-6E8A-4147-A177-3AD203B41FA5}">
                      <a16:colId xmlns:a16="http://schemas.microsoft.com/office/drawing/2014/main" val="2643699640"/>
                    </a:ext>
                  </a:extLst>
                </a:gridCol>
                <a:gridCol w="975104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30478">
                <a:tc>
                  <a:txBody>
                    <a:bodyPr/>
                    <a:lstStyle/>
                    <a:p>
                      <a:pPr algn="l" fontAlgn="t"/>
                      <a:r>
                        <a:rPr lang="en-US" sz="2400" dirty="0">
                          <a:effectLst/>
                          <a:latin typeface="Bookman Old Style" panose="02050604050505020204" pitchFamily="18" charset="0"/>
                        </a:rPr>
                        <a:t>YAGNI</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You</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Aren’t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Gonna</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Need</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It</a:t>
                      </a:r>
                      <a:r>
                        <a:rPr lang="ru-RU" sz="2400" dirty="0">
                          <a:effectLst/>
                          <a:latin typeface="Bookman Old Style" panose="02050604050505020204" pitchFamily="18" charset="0"/>
                        </a:rPr>
                        <a:t> / Вам это не понадобится</a:t>
                      </a:r>
                      <a:br>
                        <a:rPr lang="ru-RU" sz="2400" dirty="0">
                          <a:effectLst/>
                          <a:latin typeface="Bookman Old Style" panose="02050604050505020204" pitchFamily="18" charset="0"/>
                        </a:rPr>
                      </a:br>
                      <a:r>
                        <a:rPr lang="ru-RU" sz="2400" dirty="0" smtClean="0">
                          <a:effectLst/>
                          <a:latin typeface="Bookman Old Style" panose="02050604050505020204" pitchFamily="18" charset="0"/>
                        </a:rPr>
                        <a:t>Вы не должны создавать функции, в которых на самом деле нет необходимости.</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367648775"/>
                  </a:ext>
                </a:extLst>
              </a:tr>
              <a:tr h="167537">
                <a:tc>
                  <a:txBody>
                    <a:bodyPr/>
                    <a:lstStyle/>
                    <a:p>
                      <a:pPr algn="l" fontAlgn="t"/>
                      <a:r>
                        <a:rPr lang="en-US" sz="2400" dirty="0">
                          <a:effectLst/>
                          <a:latin typeface="Bookman Old Style" panose="02050604050505020204" pitchFamily="18" charset="0"/>
                        </a:rPr>
                        <a:t>BDUF</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Big</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Design</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Up</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Front</a:t>
                      </a:r>
                      <a:r>
                        <a:rPr lang="ru-RU" sz="2400" dirty="0">
                          <a:effectLst/>
                          <a:latin typeface="Bookman Old Style" panose="02050604050505020204" pitchFamily="18" charset="0"/>
                        </a:rPr>
                        <a:t> / Глобальное проектирование прежде </a:t>
                      </a:r>
                      <a:r>
                        <a:rPr lang="ru-RU" sz="2400" dirty="0" smtClean="0">
                          <a:effectLst/>
                          <a:latin typeface="Bookman Old Style" panose="02050604050505020204" pitchFamily="18" charset="0"/>
                        </a:rPr>
                        <a:t>всего</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108918719"/>
                  </a:ext>
                </a:extLst>
              </a:tr>
              <a:tr h="167537">
                <a:tc>
                  <a:txBody>
                    <a:bodyPr/>
                    <a:lstStyle/>
                    <a:p>
                      <a:pPr algn="l" fontAlgn="t"/>
                      <a:r>
                        <a:rPr lang="en-US" sz="2400" dirty="0">
                          <a:effectLst/>
                          <a:latin typeface="Bookman Old Style" panose="02050604050505020204" pitchFamily="18" charset="0"/>
                        </a:rPr>
                        <a:t>APO</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Avoid Premature Optimization / </a:t>
                      </a:r>
                      <a:r>
                        <a:rPr lang="ru-RU" sz="2400" dirty="0">
                          <a:effectLst/>
                          <a:latin typeface="Bookman Old Style" panose="02050604050505020204" pitchFamily="18" charset="0"/>
                        </a:rPr>
                        <a:t>Избегайте преждевременной оптимизации</a:t>
                      </a:r>
                      <a:r>
                        <a:rPr lang="ru-RU" sz="2400" dirty="0" smtClean="0">
                          <a:effectLst/>
                          <a:latin typeface="Bookman Old Style" panose="02050604050505020204" pitchFamily="18" charset="0"/>
                        </a:rPr>
                        <a:t>.</a:t>
                      </a:r>
                      <a:endParaRPr lang="ru-RU" sz="2400" dirty="0">
                        <a:effectLst/>
                        <a:latin typeface="Bookman Old Style" panose="02050604050505020204" pitchFamily="18" charset="0"/>
                      </a:endParaRPr>
                    </a:p>
                    <a:p>
                      <a:pPr fontAlgn="t"/>
                      <a:r>
                        <a:rPr lang="ru-RU" sz="2400" i="1" dirty="0">
                          <a:effectLst/>
                          <a:latin typeface="Bookman Old Style" panose="02050604050505020204" pitchFamily="18" charset="0"/>
                        </a:rPr>
                        <a:t>Источник: </a:t>
                      </a:r>
                      <a:r>
                        <a:rPr lang="en-US" sz="2400" i="1" dirty="0">
                          <a:effectLst/>
                          <a:latin typeface="Bookman Old Style" panose="02050604050505020204" pitchFamily="18" charset="0"/>
                        </a:rPr>
                        <a:t>The Art of Computer Programming, Knut</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19600648"/>
                  </a:ext>
                </a:extLst>
              </a:tr>
              <a:tr h="167537">
                <a:tc>
                  <a:txBody>
                    <a:bodyPr/>
                    <a:lstStyle/>
                    <a:p>
                      <a:pPr algn="l" fontAlgn="t"/>
                      <a:r>
                        <a:rPr lang="en-US" sz="2400" dirty="0" err="1">
                          <a:effectLst/>
                          <a:latin typeface="Bookman Old Style" panose="02050604050505020204" pitchFamily="18" charset="0"/>
                        </a:rPr>
                        <a:t>LoD</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Law of Demeter / </a:t>
                      </a:r>
                      <a:r>
                        <a:rPr lang="ru-RU" sz="2400" dirty="0">
                          <a:effectLst/>
                          <a:latin typeface="Bookman Old Style" panose="02050604050505020204" pitchFamily="18" charset="0"/>
                        </a:rPr>
                        <a:t>Закон </a:t>
                      </a:r>
                      <a:r>
                        <a:rPr lang="ru-RU" sz="2400" dirty="0" smtClean="0">
                          <a:effectLst/>
                          <a:latin typeface="Bookman Old Style" panose="02050604050505020204" pitchFamily="18" charset="0"/>
                        </a:rPr>
                        <a:t>Деметры</a:t>
                      </a:r>
                    </a:p>
                    <a:p>
                      <a:pPr algn="just" fontAlgn="t"/>
                      <a:r>
                        <a:rPr lang="ru-RU" sz="2400" dirty="0" smtClean="0">
                          <a:effectLst/>
                          <a:latin typeface="Bookman Old Style" panose="02050604050505020204" pitchFamily="18" charset="0"/>
                        </a:rPr>
                        <a:t>Объект A не должен иметь возможность получить непосредственный доступ к объекту C, если у объекта A есть доступ к объекту B и у объекта B есть доступ к объекту C.</a:t>
                      </a:r>
                    </a:p>
                    <a:p>
                      <a:pPr algn="l" fontAlgn="t"/>
                      <a:r>
                        <a:rPr lang="ru-RU" sz="2400" i="1" dirty="0" smtClean="0">
                          <a:effectLst/>
                          <a:latin typeface="Bookman Old Style" panose="02050604050505020204" pitchFamily="18" charset="0"/>
                        </a:rPr>
                        <a:t>Источник</a:t>
                      </a:r>
                      <a:r>
                        <a:rPr lang="ru-RU" sz="2400" i="1" dirty="0">
                          <a:effectLst/>
                          <a:latin typeface="Bookman Old Style" panose="02050604050505020204" pitchFamily="18" charset="0"/>
                        </a:rPr>
                        <a:t>: </a:t>
                      </a:r>
                      <a:r>
                        <a:rPr lang="en-US" sz="2400" i="1" dirty="0" err="1">
                          <a:effectLst/>
                          <a:latin typeface="Bookman Old Style" panose="02050604050505020204" pitchFamily="18" charset="0"/>
                        </a:rPr>
                        <a:t>Lieberherr</a:t>
                      </a:r>
                      <a:r>
                        <a:rPr lang="en-US" sz="2400" i="1" dirty="0">
                          <a:effectLst/>
                          <a:latin typeface="Bookman Old Style" panose="02050604050505020204" pitchFamily="18" charset="0"/>
                        </a:rPr>
                        <a:t>, Karl J. and Ian M. Holland. “Assuring good style for object-oriented programs.” IEEE Software 6 (1989): 38-48.</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8253037"/>
                  </a:ext>
                </a:extLst>
              </a:tr>
            </a:tbl>
          </a:graphicData>
        </a:graphic>
      </p:graphicFrame>
    </p:spTree>
    <p:extLst>
      <p:ext uri="{BB962C8B-B14F-4D97-AF65-F5344CB8AC3E}">
        <p14:creationId xmlns:p14="http://schemas.microsoft.com/office/powerpoint/2010/main" val="6467405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050" name="Picture 2" descr="https://res.cloudinary.com/practicaldev/image/fetch/s--u53Aunfr--/c_limit%2Cf_auto%2Cfl_progressive%2Cq_auto%2Cw_880/https:/dev-to-uploads.s3.amazonaws.com/uploads/articles/tq3ggyimlj9h32ektgr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97" y="241005"/>
            <a:ext cx="6834979" cy="6400026"/>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7214716" y="671691"/>
            <a:ext cx="4516540" cy="3970318"/>
          </a:xfrm>
          <a:prstGeom prst="rect">
            <a:avLst/>
          </a:prstGeom>
        </p:spPr>
        <p:txBody>
          <a:bodyPr wrap="square">
            <a:spAutoFit/>
          </a:bodyPr>
          <a:lstStyle/>
          <a:p>
            <a:pPr marL="342900" indent="-342900" algn="just">
              <a:lnSpc>
                <a:spcPct val="150000"/>
              </a:lnSpc>
              <a:buFontTx/>
              <a:buChar char="-"/>
            </a:pPr>
            <a:r>
              <a:rPr lang="ru-RU" sz="2400" dirty="0" smtClean="0">
                <a:latin typeface="Bookman Old Style" panose="02050604050505020204" pitchFamily="18" charset="0"/>
              </a:rPr>
              <a:t>Мы сделали самый быстрый движок для нашего приложения</a:t>
            </a:r>
          </a:p>
          <a:p>
            <a:pPr marL="342900" indent="-342900" algn="just">
              <a:lnSpc>
                <a:spcPct val="150000"/>
              </a:lnSpc>
              <a:buFontTx/>
              <a:buChar char="-"/>
            </a:pPr>
            <a:r>
              <a:rPr lang="ru-RU" sz="2400" dirty="0" smtClean="0">
                <a:latin typeface="Bookman Old Style" panose="02050604050505020204" pitchFamily="18" charset="0"/>
              </a:rPr>
              <a:t>А зачем нужно седло?</a:t>
            </a:r>
          </a:p>
          <a:p>
            <a:pPr marL="342900" indent="-342900" algn="just">
              <a:lnSpc>
                <a:spcPct val="150000"/>
              </a:lnSpc>
              <a:buFontTx/>
              <a:buChar char="-"/>
            </a:pPr>
            <a:r>
              <a:rPr lang="ru-RU" sz="2400" dirty="0" smtClean="0">
                <a:latin typeface="Bookman Old Style" panose="02050604050505020204" pitchFamily="18" charset="0"/>
              </a:rPr>
              <a:t>Это наше приложение, просто мы потратили все средства на движок.</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4473046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1248119362"/>
              </p:ext>
            </p:extLst>
          </p:nvPr>
        </p:nvGraphicFramePr>
        <p:xfrm>
          <a:off x="326064" y="0"/>
          <a:ext cx="11497341" cy="6680190"/>
        </p:xfrm>
        <a:graphic>
          <a:graphicData uri="http://schemas.openxmlformats.org/drawingml/2006/table">
            <a:tbl>
              <a:tblPr/>
              <a:tblGrid>
                <a:gridCol w="2137787">
                  <a:extLst>
                    <a:ext uri="{9D8B030D-6E8A-4147-A177-3AD203B41FA5}">
                      <a16:colId xmlns:a16="http://schemas.microsoft.com/office/drawing/2014/main" val="2643699640"/>
                    </a:ext>
                  </a:extLst>
                </a:gridCol>
                <a:gridCol w="9359554">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67537">
                <a:tc>
                  <a:txBody>
                    <a:bodyPr/>
                    <a:lstStyle/>
                    <a:p>
                      <a:pPr algn="l" fontAlgn="t"/>
                      <a:r>
                        <a:rPr lang="en-US" sz="2400" dirty="0" smtClean="0">
                          <a:effectLst/>
                          <a:latin typeface="Bookman Old Style" panose="02050604050505020204" pitchFamily="18" charset="0"/>
                        </a:rPr>
                        <a:t>LKP</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2400" dirty="0">
                          <a:effectLst/>
                          <a:latin typeface="Bookman Old Style" panose="02050604050505020204" pitchFamily="18" charset="0"/>
                        </a:rPr>
                        <a:t>Principle of Least Knowledge / </a:t>
                      </a:r>
                      <a:r>
                        <a:rPr lang="ru-RU" sz="2400" dirty="0">
                          <a:effectLst/>
                          <a:latin typeface="Bookman Old Style" panose="02050604050505020204" pitchFamily="18" charset="0"/>
                        </a:rPr>
                        <a:t>Принцип наименьшего знания, аналог </a:t>
                      </a:r>
                      <a:r>
                        <a:rPr lang="en-US" sz="2400" dirty="0" err="1">
                          <a:effectLst/>
                          <a:latin typeface="Bookman Old Style" panose="02050604050505020204" pitchFamily="18" charset="0"/>
                        </a:rPr>
                        <a:t>LoD</a:t>
                      </a:r>
                      <a:r>
                        <a:rPr lang="en-US" sz="2400" dirty="0">
                          <a:effectLst/>
                          <a:latin typeface="Bookman Old Style" panose="02050604050505020204" pitchFamily="18" charset="0"/>
                        </a:rPr>
                        <a:t/>
                      </a:r>
                      <a:br>
                        <a:rPr lang="en-US" sz="2400" dirty="0">
                          <a:effectLst/>
                          <a:latin typeface="Bookman Old Style" panose="02050604050505020204" pitchFamily="18" charset="0"/>
                        </a:rPr>
                      </a:br>
                      <a:r>
                        <a:rPr lang="ru-RU" sz="2400" dirty="0" smtClean="0">
                          <a:effectLst/>
                          <a:latin typeface="Bookman Old Style" panose="02050604050505020204" pitchFamily="18" charset="0"/>
                        </a:rPr>
                        <a:t>Объект должен иметь как можно меньше представления о структуре и свойствах чего угодно (включая собственные подкомпоненты)</a:t>
                      </a:r>
                      <a:endParaRPr lang="en-US"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80948748"/>
                  </a:ext>
                </a:extLst>
              </a:tr>
              <a:tr h="167537">
                <a:tc>
                  <a:txBody>
                    <a:bodyPr/>
                    <a:lstStyle/>
                    <a:p>
                      <a:pPr algn="l" fontAlgn="t"/>
                      <a:r>
                        <a:rPr lang="en-US" sz="2400">
                          <a:effectLst/>
                          <a:latin typeface="Bookman Old Style" panose="02050604050505020204" pitchFamily="18" charset="0"/>
                        </a:rPr>
                        <a:t>Okkama Razor</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Бритва Оккама: </a:t>
                      </a:r>
                      <a:r>
                        <a:rPr lang="ru-RU" sz="2400" dirty="0" smtClean="0">
                          <a:effectLst/>
                          <a:latin typeface="Bookman Old Style" panose="02050604050505020204" pitchFamily="18" charset="0"/>
                        </a:rPr>
                        <a:t>«Не следует множить сущности без необходимости»</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817317163"/>
                  </a:ext>
                </a:extLst>
              </a:tr>
              <a:tr h="167537">
                <a:tc>
                  <a:txBody>
                    <a:bodyPr/>
                    <a:lstStyle/>
                    <a:p>
                      <a:pPr algn="l" fontAlgn="t"/>
                      <a:r>
                        <a:rPr lang="en-US" sz="2400">
                          <a:effectLst/>
                          <a:latin typeface="Bookman Old Style" panose="02050604050505020204" pitchFamily="18" charset="0"/>
                        </a:rPr>
                        <a:t>Principle of Least Astonishment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Правило наименьшего удивления, </a:t>
                      </a:r>
                      <a:r>
                        <a:rPr lang="ru-RU" sz="2400" dirty="0" err="1">
                          <a:effectLst/>
                          <a:latin typeface="Bookman Old Style" panose="02050604050505020204" pitchFamily="18" charset="0"/>
                        </a:rPr>
                        <a:t>principle</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of</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least</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surpris</a:t>
                      </a:r>
                      <a:r>
                        <a:rPr lang="ru-RU" sz="2400" dirty="0">
                          <a:effectLst/>
                          <a:latin typeface="Bookman Old Style" panose="02050604050505020204" pitchFamily="18" charset="0"/>
                        </a:rPr>
                        <a:t>.</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980559201"/>
                  </a:ext>
                </a:extLst>
              </a:tr>
              <a:tr h="167537">
                <a:tc>
                  <a:txBody>
                    <a:bodyPr/>
                    <a:lstStyle/>
                    <a:p>
                      <a:pPr algn="l" fontAlgn="t"/>
                      <a:r>
                        <a:rPr lang="ru-RU" sz="2400">
                          <a:effectLst/>
                          <a:latin typeface="Bookman Old Style" panose="02050604050505020204" pitchFamily="18" charset="0"/>
                        </a:rPr>
                        <a:t>Принцип Эйнштейна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Сделай настолько просто, насколько возможно, но не проще</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17337531"/>
                  </a:ext>
                </a:extLst>
              </a:tr>
            </a:tbl>
          </a:graphicData>
        </a:graphic>
      </p:graphicFrame>
    </p:spTree>
    <p:extLst>
      <p:ext uri="{BB962C8B-B14F-4D97-AF65-F5344CB8AC3E}">
        <p14:creationId xmlns:p14="http://schemas.microsoft.com/office/powerpoint/2010/main" val="27100178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61367621"/>
              </p:ext>
            </p:extLst>
          </p:nvPr>
        </p:nvGraphicFramePr>
        <p:xfrm>
          <a:off x="276446" y="0"/>
          <a:ext cx="11518605" cy="6333732"/>
        </p:xfrm>
        <a:graphic>
          <a:graphicData uri="http://schemas.openxmlformats.org/drawingml/2006/table">
            <a:tbl>
              <a:tblPr/>
              <a:tblGrid>
                <a:gridCol w="2186735">
                  <a:extLst>
                    <a:ext uri="{9D8B030D-6E8A-4147-A177-3AD203B41FA5}">
                      <a16:colId xmlns:a16="http://schemas.microsoft.com/office/drawing/2014/main" val="2643699640"/>
                    </a:ext>
                  </a:extLst>
                </a:gridCol>
                <a:gridCol w="9331870">
                  <a:extLst>
                    <a:ext uri="{9D8B030D-6E8A-4147-A177-3AD203B41FA5}">
                      <a16:colId xmlns:a16="http://schemas.microsoft.com/office/drawing/2014/main" val="4121282633"/>
                    </a:ext>
                  </a:extLst>
                </a:gridCol>
              </a:tblGrid>
              <a:tr h="56360">
                <a:tc>
                  <a:txBody>
                    <a:bodyPr/>
                    <a:lstStyle/>
                    <a:p>
                      <a:pPr algn="ctr" fontAlgn="t"/>
                      <a:r>
                        <a:rPr lang="ru-RU" sz="2400" b="1" dirty="0" smtClean="0">
                          <a:effectLst/>
                          <a:latin typeface="Bookman Old Style" panose="02050604050505020204" pitchFamily="18" charset="0"/>
                        </a:rPr>
                        <a:t>Принцип</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93419">
                <a:tc>
                  <a:txBody>
                    <a:bodyPr/>
                    <a:lstStyle/>
                    <a:p>
                      <a:pPr algn="l" fontAlgn="t"/>
                      <a:r>
                        <a:rPr lang="ru-RU" sz="2400" dirty="0">
                          <a:effectLst/>
                          <a:latin typeface="Bookman Old Style" panose="02050604050505020204" pitchFamily="18" charset="0"/>
                        </a:rPr>
                        <a:t>Римский принцип</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Разделяй и </a:t>
                      </a:r>
                      <a:r>
                        <a:rPr lang="ru-RU" sz="2400" dirty="0" smtClean="0">
                          <a:effectLst/>
                          <a:latin typeface="Bookman Old Style" panose="02050604050505020204" pitchFamily="18" charset="0"/>
                        </a:rPr>
                        <a:t>властвуй – разбиение задачи на подзадачи</a:t>
                      </a:r>
                      <a:endParaRPr lang="ru-RU" sz="2400" dirty="0">
                        <a:effectLst/>
                        <a:latin typeface="Bookman Old Style" panose="02050604050505020204" pitchFamily="18" charset="0"/>
                      </a:endParaRPr>
                    </a:p>
                    <a:p>
                      <a:pPr algn="l" fontAlgn="t"/>
                      <a:r>
                        <a:rPr lang="ru-RU" sz="2400" i="1" dirty="0">
                          <a:effectLst/>
                          <a:latin typeface="Bookman Old Style" panose="02050604050505020204" pitchFamily="18" charset="0"/>
                        </a:rPr>
                        <a:t>Источник: </a:t>
                      </a:r>
                      <a:r>
                        <a:rPr lang="ru-RU" sz="2400" i="1" dirty="0" err="1">
                          <a:effectLst/>
                          <a:latin typeface="Bookman Old Style" panose="02050604050505020204" pitchFamily="18" charset="0"/>
                        </a:rPr>
                        <a:t>The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Yale</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Book</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of</a:t>
                      </a:r>
                      <a:r>
                        <a:rPr lang="ru-RU" sz="2400" i="1" dirty="0">
                          <a:effectLst/>
                          <a:latin typeface="Bookman Old Style" panose="02050604050505020204" pitchFamily="18" charset="0"/>
                        </a:rPr>
                        <a:t> </a:t>
                      </a:r>
                      <a:r>
                        <a:rPr lang="ru-RU" sz="2400" i="1" dirty="0" err="1">
                          <a:effectLst/>
                          <a:latin typeface="Bookman Old Style" panose="02050604050505020204" pitchFamily="18" charset="0"/>
                        </a:rPr>
                        <a:t>Quotations</a:t>
                      </a:r>
                      <a:r>
                        <a:rPr lang="ru-RU" sz="2400" i="1" dirty="0">
                          <a:effectLst/>
                          <a:latin typeface="Bookman Old Style" panose="02050604050505020204" pitchFamily="18" charset="0"/>
                        </a:rPr>
                        <a:t>, 2006, p. 610</a:t>
                      </a:r>
                      <a:r>
                        <a:rPr lang="ru-RU" sz="2400" dirty="0">
                          <a:effectLst/>
                          <a:latin typeface="Bookman Old Style" panose="02050604050505020204" pitchFamily="18" charset="0"/>
                        </a:rPr>
                        <a:t>.</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928666016"/>
                  </a:ext>
                </a:extLst>
              </a:tr>
              <a:tr h="130478">
                <a:tc>
                  <a:txBody>
                    <a:bodyPr/>
                    <a:lstStyle/>
                    <a:p>
                      <a:pPr algn="l" fontAlgn="t"/>
                      <a:r>
                        <a:rPr lang="ru-RU" sz="2400">
                          <a:effectLst/>
                          <a:latin typeface="Bookman Old Style" panose="02050604050505020204" pitchFamily="18" charset="0"/>
                        </a:rPr>
                        <a:t>Принцип Калашникова</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Избыточная сложность </a:t>
                      </a:r>
                      <a:r>
                        <a:rPr lang="ru-RU" sz="2400" dirty="0" smtClean="0">
                          <a:effectLst/>
                          <a:latin typeface="Bookman Old Style" panose="02050604050505020204" pitchFamily="18" charset="0"/>
                        </a:rPr>
                        <a:t>– </a:t>
                      </a:r>
                      <a:r>
                        <a:rPr lang="ru-RU" sz="2400" dirty="0">
                          <a:effectLst/>
                          <a:latin typeface="Bookman Old Style" panose="02050604050505020204" pitchFamily="18" charset="0"/>
                        </a:rPr>
                        <a:t>это </a:t>
                      </a:r>
                      <a:r>
                        <a:rPr lang="ru-RU" sz="2400" dirty="0" smtClean="0">
                          <a:effectLst/>
                          <a:latin typeface="Bookman Old Style" panose="02050604050505020204" pitchFamily="18" charset="0"/>
                        </a:rPr>
                        <a:t>уязвимость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3"/>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23279861"/>
                  </a:ext>
                </a:extLst>
              </a:tr>
              <a:tr h="130478">
                <a:tc>
                  <a:txBody>
                    <a:bodyPr/>
                    <a:lstStyle/>
                    <a:p>
                      <a:pPr algn="l" fontAlgn="t"/>
                      <a:r>
                        <a:rPr lang="en-US" sz="2400" dirty="0">
                          <a:effectLst/>
                          <a:latin typeface="Bookman Old Style" panose="02050604050505020204" pitchFamily="18" charset="0"/>
                        </a:rPr>
                        <a:t>Tell-Don't-Ask</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Говори, не спрашивай</a:t>
                      </a:r>
                      <a:r>
                        <a:rPr lang="ru-RU" sz="2400" dirty="0" smtClean="0">
                          <a:effectLst/>
                          <a:latin typeface="Bookman Old Style" panose="02050604050505020204" pitchFamily="18" charset="0"/>
                        </a:rPr>
                        <a:t>. Вместо того, чтобы спрашивать данные у объекта, мы должны сказать объекту что с ними делать.</a:t>
                      </a: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4"/>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204404315"/>
                  </a:ext>
                </a:extLst>
              </a:tr>
              <a:tr h="204596">
                <a:tc>
                  <a:txBody>
                    <a:bodyPr/>
                    <a:lstStyle/>
                    <a:p>
                      <a:pPr algn="l" fontAlgn="t"/>
                      <a:r>
                        <a:rPr lang="en-US" sz="2400" dirty="0">
                          <a:effectLst/>
                          <a:latin typeface="Bookman Old Style" panose="02050604050505020204" pitchFamily="18" charset="0"/>
                        </a:rPr>
                        <a:t>CQS</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err="1">
                          <a:effectLst/>
                          <a:latin typeface="Bookman Old Style" panose="02050604050505020204" pitchFamily="18" charset="0"/>
                        </a:rPr>
                        <a:t>Command-query</a:t>
                      </a:r>
                      <a:r>
                        <a:rPr lang="ru-RU" sz="2400" dirty="0">
                          <a:effectLst/>
                          <a:latin typeface="Bookman Old Style" panose="02050604050505020204" pitchFamily="18" charset="0"/>
                        </a:rPr>
                        <a:t> </a:t>
                      </a:r>
                      <a:r>
                        <a:rPr lang="ru-RU" sz="2400" dirty="0" err="1">
                          <a:effectLst/>
                          <a:latin typeface="Bookman Old Style" panose="02050604050505020204" pitchFamily="18" charset="0"/>
                        </a:rPr>
                        <a:t>Separation</a:t>
                      </a:r>
                      <a:r>
                        <a:rPr lang="ru-RU" sz="2400" dirty="0">
                          <a:effectLst/>
                          <a:latin typeface="Bookman Old Style" panose="02050604050505020204" pitchFamily="18" charset="0"/>
                        </a:rPr>
                        <a:t>: каждая функция является </a:t>
                      </a:r>
                      <a:r>
                        <a:rPr lang="ru-RU" sz="2400" dirty="0" smtClean="0">
                          <a:effectLst/>
                          <a:latin typeface="Bookman Old Style" panose="02050604050505020204" pitchFamily="18" charset="0"/>
                        </a:rPr>
                        <a:t>ЛИБО командой </a:t>
                      </a:r>
                      <a:r>
                        <a:rPr lang="ru-RU" sz="2400" dirty="0">
                          <a:effectLst/>
                          <a:latin typeface="Bookman Old Style" panose="02050604050505020204" pitchFamily="18" charset="0"/>
                        </a:rPr>
                        <a:t>(</a:t>
                      </a:r>
                      <a:r>
                        <a:rPr lang="ru-RU" sz="2400" dirty="0" err="1">
                          <a:effectLst/>
                          <a:latin typeface="Bookman Old Style" panose="02050604050505020204" pitchFamily="18" charset="0"/>
                        </a:rPr>
                        <a:t>command</a:t>
                      </a:r>
                      <a:r>
                        <a:rPr lang="ru-RU" sz="2400" dirty="0">
                          <a:effectLst/>
                          <a:latin typeface="Bookman Old Style" panose="02050604050505020204" pitchFamily="18" charset="0"/>
                        </a:rPr>
                        <a:t>), которая выполняет действие, </a:t>
                      </a:r>
                      <a:r>
                        <a:rPr lang="ru-RU" sz="2400" dirty="0" smtClean="0">
                          <a:effectLst/>
                          <a:latin typeface="Bookman Old Style" panose="02050604050505020204" pitchFamily="18" charset="0"/>
                        </a:rPr>
                        <a:t>ЛИБО запросом (</a:t>
                      </a:r>
                      <a:r>
                        <a:rPr lang="ru-RU" sz="2400" dirty="0" err="1" smtClean="0">
                          <a:effectLst/>
                          <a:latin typeface="Bookman Old Style" panose="02050604050505020204" pitchFamily="18" charset="0"/>
                        </a:rPr>
                        <a:t>query</a:t>
                      </a:r>
                      <a:r>
                        <a:rPr lang="ru-RU" sz="2400" dirty="0" smtClean="0">
                          <a:effectLst/>
                          <a:latin typeface="Bookman Old Style" panose="02050604050505020204" pitchFamily="18" charset="0"/>
                        </a:rPr>
                        <a:t>) для получения данных</a:t>
                      </a:r>
                      <a:r>
                        <a:rPr lang="ru-RU" sz="2400" dirty="0">
                          <a:effectLst/>
                          <a:latin typeface="Bookman Old Style" panose="02050604050505020204" pitchFamily="18" charset="0"/>
                        </a:rPr>
                        <a:t/>
                      </a:r>
                      <a:br>
                        <a:rPr lang="ru-RU" sz="2400" dirty="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5"/>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47692013"/>
                  </a:ext>
                </a:extLst>
              </a:tr>
              <a:tr h="130478">
                <a:tc>
                  <a:txBody>
                    <a:bodyPr/>
                    <a:lstStyle/>
                    <a:p>
                      <a:pPr algn="l" fontAlgn="t"/>
                      <a:r>
                        <a:rPr lang="en-US" sz="2400">
                          <a:effectLst/>
                          <a:latin typeface="Bookman Old Style" panose="02050604050505020204" pitchFamily="18" charset="0"/>
                        </a:rPr>
                        <a:t>Measure Twice and Cut Once</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ru-RU" sz="2400" dirty="0">
                          <a:effectLst/>
                          <a:latin typeface="Bookman Old Style" panose="02050604050505020204" pitchFamily="18" charset="0"/>
                        </a:rPr>
                        <a:t>Семь раз отмерь, один раз </a:t>
                      </a:r>
                      <a:r>
                        <a:rPr lang="ru-RU" sz="2400" dirty="0" smtClean="0">
                          <a:effectLst/>
                          <a:latin typeface="Bookman Old Style" panose="02050604050505020204" pitchFamily="18" charset="0"/>
                        </a:rPr>
                        <a:t>отрежь</a:t>
                      </a:r>
                      <a:br>
                        <a:rPr lang="ru-RU" sz="2400" dirty="0" smtClean="0">
                          <a:effectLst/>
                          <a:latin typeface="Bookman Old Style" panose="02050604050505020204" pitchFamily="18" charset="0"/>
                        </a:rPr>
                      </a:br>
                      <a:endParaRPr lang="ru-RU" sz="2400" dirty="0">
                        <a:effectLst/>
                        <a:latin typeface="Bookman Old Style" panose="02050604050505020204" pitchFamily="18" charset="0"/>
                      </a:endParaRPr>
                    </a:p>
                    <a:p>
                      <a:pPr fontAlgn="t"/>
                      <a:r>
                        <a:rPr lang="ru-RU" sz="2400" i="1" u="sng" strike="noStrike" dirty="0">
                          <a:effectLst/>
                          <a:latin typeface="Bookman Old Style" panose="02050604050505020204" pitchFamily="18" charset="0"/>
                          <a:hlinkClick r:id="rId6"/>
                        </a:rPr>
                        <a:t>Источник</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174533681"/>
                  </a:ext>
                </a:extLst>
              </a:tr>
            </a:tbl>
          </a:graphicData>
        </a:graphic>
      </p:graphicFrame>
    </p:spTree>
    <p:extLst>
      <p:ext uri="{BB962C8B-B14F-4D97-AF65-F5344CB8AC3E}">
        <p14:creationId xmlns:p14="http://schemas.microsoft.com/office/powerpoint/2010/main" val="8394761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4177341281"/>
              </p:ext>
            </p:extLst>
          </p:nvPr>
        </p:nvGraphicFramePr>
        <p:xfrm>
          <a:off x="333829" y="0"/>
          <a:ext cx="11451772" cy="6866124"/>
        </p:xfrm>
        <a:graphic>
          <a:graphicData uri="http://schemas.openxmlformats.org/drawingml/2006/table">
            <a:tbl>
              <a:tblPr/>
              <a:tblGrid>
                <a:gridCol w="2165100">
                  <a:extLst>
                    <a:ext uri="{9D8B030D-6E8A-4147-A177-3AD203B41FA5}">
                      <a16:colId xmlns:a16="http://schemas.microsoft.com/office/drawing/2014/main" val="2643699640"/>
                    </a:ext>
                  </a:extLst>
                </a:gridCol>
                <a:gridCol w="9286672">
                  <a:extLst>
                    <a:ext uri="{9D8B030D-6E8A-4147-A177-3AD203B41FA5}">
                      <a16:colId xmlns:a16="http://schemas.microsoft.com/office/drawing/2014/main" val="4121282633"/>
                    </a:ext>
                  </a:extLst>
                </a:gridCol>
              </a:tblGrid>
              <a:tr h="56360">
                <a:tc>
                  <a:txBody>
                    <a:bodyPr/>
                    <a:lstStyle/>
                    <a:p>
                      <a:pPr algn="ctr" fontAlgn="t">
                        <a:lnSpc>
                          <a:spcPct val="100000"/>
                        </a:lnSpc>
                      </a:pPr>
                      <a:r>
                        <a:rPr lang="ru-RU" sz="2400" b="1" dirty="0">
                          <a:effectLst/>
                          <a:latin typeface="Bookman Old Style" panose="02050604050505020204" pitchFamily="18" charset="0"/>
                        </a:rPr>
                        <a:t>Принцип/ группа</a:t>
                      </a:r>
                      <a:endParaRPr lang="ru-RU"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t">
                        <a:lnSpc>
                          <a:spcPct val="100000"/>
                        </a:lnSpc>
                      </a:pPr>
                      <a:r>
                        <a:rPr lang="ru-RU" sz="2400" b="1">
                          <a:effectLst/>
                          <a:latin typeface="Bookman Old Style" panose="02050604050505020204" pitchFamily="18" charset="0"/>
                        </a:rPr>
                        <a:t>Пояснение, источник</a:t>
                      </a:r>
                      <a:endParaRPr lang="ru-RU" sz="240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55354724"/>
                  </a:ext>
                </a:extLst>
              </a:tr>
              <a:tr h="1427541">
                <a:tc>
                  <a:txBody>
                    <a:bodyPr/>
                    <a:lstStyle/>
                    <a:p>
                      <a:pPr algn="l" fontAlgn="t">
                        <a:lnSpc>
                          <a:spcPct val="100000"/>
                        </a:lnSpc>
                      </a:pPr>
                      <a:r>
                        <a:rPr lang="en-US" sz="2400" dirty="0">
                          <a:effectLst/>
                          <a:latin typeface="Bookman Old Style" panose="02050604050505020204" pitchFamily="18" charset="0"/>
                        </a:rPr>
                        <a:t>Unix-</a:t>
                      </a:r>
                      <a:r>
                        <a:rPr lang="ru-RU" sz="2400" dirty="0">
                          <a:effectLst/>
                          <a:latin typeface="Bookman Old Style" panose="02050604050505020204" pitchFamily="18" charset="0"/>
                        </a:rPr>
                        <a:t>философия</a:t>
                      </a: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lnSpc>
                          <a:spcPct val="100000"/>
                        </a:lnSpc>
                      </a:pPr>
                      <a:r>
                        <a:rPr lang="en-US" sz="2400" dirty="0" err="1">
                          <a:effectLst/>
                          <a:latin typeface="Bookman Old Style" panose="02050604050505020204" pitchFamily="18" charset="0"/>
                        </a:rPr>
                        <a:t>Группа</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принципов</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Состоит</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из</a:t>
                      </a:r>
                      <a:r>
                        <a:rPr lang="en-US" sz="2400" dirty="0">
                          <a:effectLst/>
                          <a:latin typeface="Bookman Old Style" panose="02050604050505020204" pitchFamily="18" charset="0"/>
                        </a:rPr>
                        <a:t> 17 </a:t>
                      </a:r>
                      <a:r>
                        <a:rPr lang="en-US" sz="2400" dirty="0" err="1">
                          <a:effectLst/>
                          <a:latin typeface="Bookman Old Style" panose="02050604050505020204" pitchFamily="18" charset="0"/>
                        </a:rPr>
                        <a:t>правил</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описанных</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Эриком</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Рэймондом</a:t>
                      </a:r>
                      <a:r>
                        <a:rPr lang="en-US" sz="2400" dirty="0">
                          <a:effectLst/>
                          <a:latin typeface="Bookman Old Style" panose="02050604050505020204" pitchFamily="18" charset="0"/>
                        </a:rPr>
                        <a:t> в </a:t>
                      </a:r>
                      <a:r>
                        <a:rPr lang="en-US" sz="2400" dirty="0" err="1">
                          <a:effectLst/>
                          <a:latin typeface="Bookman Old Style" panose="02050604050505020204" pitchFamily="18" charset="0"/>
                        </a:rPr>
                        <a:t>книге</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Искусство</a:t>
                      </a:r>
                      <a:r>
                        <a:rPr lang="en-US" sz="2400" dirty="0">
                          <a:effectLst/>
                          <a:latin typeface="Bookman Old Style" panose="02050604050505020204" pitchFamily="18" charset="0"/>
                        </a:rPr>
                        <a:t> </a:t>
                      </a:r>
                      <a:r>
                        <a:rPr lang="en-US" sz="2400" dirty="0" err="1">
                          <a:effectLst/>
                          <a:latin typeface="Bookman Old Style" panose="02050604050505020204" pitchFamily="18" charset="0"/>
                        </a:rPr>
                        <a:t>программирования</a:t>
                      </a:r>
                      <a:r>
                        <a:rPr lang="en-US" sz="2400" dirty="0">
                          <a:effectLst/>
                          <a:latin typeface="Bookman Old Style" panose="02050604050505020204" pitchFamily="18" charset="0"/>
                        </a:rPr>
                        <a:t> в Unix». </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модульности: Пишите простые части, соединенные понятными интерфейсами.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ясности: Ясность лучше, чем продуманность.</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композиции: Разрабатывайте программы так, чтобы они были связаны с другими программами.</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простоты: Разрабатывайте для простоты; усложняйте только там, где это необходимо.</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Правило расширяемости: Создавайте дизайн для будущего, потому что оно наступит раньше, чем вы думаете.</a:t>
                      </a:r>
                    </a:p>
                    <a:p>
                      <a:pPr>
                        <a:lnSpc>
                          <a:spcPct val="100000"/>
                        </a:lnSpc>
                        <a:spcAft>
                          <a:spcPts val="800"/>
                        </a:spcAft>
                      </a:pPr>
                      <a:r>
                        <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rPr>
                        <a:t>И</a:t>
                      </a:r>
                      <a:r>
                        <a:rPr lang="ru-RU" sz="2400" baseline="0" dirty="0" smtClean="0">
                          <a:effectLst/>
                          <a:latin typeface="Bookman Old Style" panose="02050604050505020204" pitchFamily="18" charset="0"/>
                          <a:ea typeface="Calibri" panose="020F0502020204030204" pitchFamily="34" charset="0"/>
                          <a:cs typeface="Times New Roman" panose="02020603050405020304" pitchFamily="18" charset="0"/>
                        </a:rPr>
                        <a:t> т.д.</a:t>
                      </a:r>
                      <a:endParaRPr lang="ru-RU" sz="2400" dirty="0" smtClean="0">
                        <a:effectLst/>
                        <a:latin typeface="Bookman Old Style" panose="02050604050505020204" pitchFamily="18" charset="0"/>
                        <a:ea typeface="Calibri" panose="020F0502020204030204" pitchFamily="34" charset="0"/>
                        <a:cs typeface="Times New Roman" panose="02020603050405020304" pitchFamily="18" charset="0"/>
                      </a:endParaRPr>
                    </a:p>
                    <a:p>
                      <a:pPr fontAlgn="t">
                        <a:lnSpc>
                          <a:spcPct val="100000"/>
                        </a:lnSpc>
                      </a:pPr>
                      <a:r>
                        <a:rPr lang="en-US" sz="2400" i="1" u="sng" strike="noStrike" dirty="0" err="1" smtClean="0">
                          <a:effectLst/>
                          <a:latin typeface="Bookman Old Style" panose="02050604050505020204" pitchFamily="18" charset="0"/>
                          <a:hlinkClick r:id="rId3"/>
                        </a:rPr>
                        <a:t>Источник</a:t>
                      </a:r>
                      <a:endParaRPr lang="en-US" sz="2400" dirty="0">
                        <a:effectLst/>
                        <a:latin typeface="Bookman Old Style" panose="02050604050505020204" pitchFamily="18" charset="0"/>
                      </a:endParaRPr>
                    </a:p>
                  </a:txBody>
                  <a:tcPr marL="15441" marR="15441" marT="7721" marB="115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68859787"/>
                  </a:ext>
                </a:extLst>
              </a:tr>
            </a:tbl>
          </a:graphicData>
        </a:graphic>
      </p:graphicFrame>
    </p:spTree>
    <p:extLst>
      <p:ext uri="{BB962C8B-B14F-4D97-AF65-F5344CB8AC3E}">
        <p14:creationId xmlns:p14="http://schemas.microsoft.com/office/powerpoint/2010/main" val="21141180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a:latin typeface="Bookman Old Style" panose="02050604050505020204" pitchFamily="18" charset="0"/>
              </a:rPr>
              <a:t>SOLID</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671691"/>
            <a:ext cx="12192000" cy="6186309"/>
          </a:xfrm>
          <a:prstGeom prst="rect">
            <a:avLst/>
          </a:prstGeom>
        </p:spPr>
        <p:txBody>
          <a:bodyPr wrap="square" lIns="360000" rIns="360000">
            <a:spAutoFit/>
          </a:bodyPr>
          <a:lstStyle/>
          <a:p>
            <a:pPr algn="just">
              <a:lnSpc>
                <a:spcPct val="150000"/>
              </a:lnSpc>
            </a:pPr>
            <a:r>
              <a:rPr lang="ru-RU" sz="2400" dirty="0" smtClean="0">
                <a:latin typeface="Bookman Old Style" panose="02050604050505020204" pitchFamily="18" charset="0"/>
              </a:rPr>
              <a:t>Термин </a:t>
            </a:r>
            <a:r>
              <a:rPr lang="ru-RU" sz="2400" dirty="0">
                <a:latin typeface="Bookman Old Style" panose="02050604050505020204" pitchFamily="18" charset="0"/>
              </a:rPr>
              <a:t>"</a:t>
            </a:r>
            <a:r>
              <a:rPr lang="ru-RU" sz="2400" b="1" dirty="0">
                <a:latin typeface="Bookman Old Style" panose="02050604050505020204" pitchFamily="18" charset="0"/>
              </a:rPr>
              <a:t>SOLID</a:t>
            </a:r>
            <a:r>
              <a:rPr lang="ru-RU" sz="2400" dirty="0">
                <a:latin typeface="Bookman Old Style" panose="02050604050505020204" pitchFamily="18" charset="0"/>
              </a:rPr>
              <a:t>" представляет собой </a:t>
            </a:r>
            <a:r>
              <a:rPr lang="ru-RU" sz="2400" b="1" dirty="0">
                <a:latin typeface="Bookman Old Style" panose="02050604050505020204" pitchFamily="18" charset="0"/>
              </a:rPr>
              <a:t>акроним</a:t>
            </a:r>
            <a:r>
              <a:rPr lang="ru-RU" sz="2400" dirty="0">
                <a:latin typeface="Bookman Old Style" panose="02050604050505020204" pitchFamily="18" charset="0"/>
              </a:rPr>
              <a:t> для набора практик проектирования программного кода и построения гибкой и адаптивной программы. Данный термин был введен известным американским специалистом в области программирования Робертом Мартином (</a:t>
            </a:r>
            <a:r>
              <a:rPr lang="ru-RU" sz="2400" dirty="0" err="1">
                <a:latin typeface="Bookman Old Style" panose="02050604050505020204" pitchFamily="18" charset="0"/>
              </a:rPr>
              <a:t>Robert</a:t>
            </a:r>
            <a:r>
              <a:rPr lang="ru-RU" sz="2400" dirty="0">
                <a:latin typeface="Bookman Old Style" panose="02050604050505020204" pitchFamily="18" charset="0"/>
              </a:rPr>
              <a:t> </a:t>
            </a:r>
            <a:r>
              <a:rPr lang="ru-RU" sz="2400" dirty="0" err="1">
                <a:latin typeface="Bookman Old Style" panose="02050604050505020204" pitchFamily="18" charset="0"/>
              </a:rPr>
              <a:t>Martin</a:t>
            </a:r>
            <a:r>
              <a:rPr lang="ru-RU" sz="2400" dirty="0">
                <a:latin typeface="Bookman Old Style" panose="02050604050505020204" pitchFamily="18" charset="0"/>
              </a:rPr>
              <a:t>), более известным как "дядюшка Боб" или </a:t>
            </a:r>
            <a:r>
              <a:rPr lang="ru-RU" sz="2400" dirty="0" err="1">
                <a:latin typeface="Bookman Old Style" panose="02050604050505020204" pitchFamily="18" charset="0"/>
              </a:rPr>
              <a:t>Uncle</a:t>
            </a:r>
            <a:r>
              <a:rPr lang="ru-RU" sz="2400" dirty="0">
                <a:latin typeface="Bookman Old Style" panose="02050604050505020204" pitchFamily="18" charset="0"/>
              </a:rPr>
              <a:t> </a:t>
            </a:r>
            <a:r>
              <a:rPr lang="ru-RU" sz="2400" dirty="0" err="1">
                <a:latin typeface="Bookman Old Style" panose="02050604050505020204" pitchFamily="18" charset="0"/>
              </a:rPr>
              <a:t>Bob</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Сам акроним образован по первым буквам названий SOLID-принципов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Single</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единственной обязанности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Open</a:t>
            </a:r>
            <a:r>
              <a:rPr lang="ru-RU" sz="2400" dirty="0">
                <a:latin typeface="Bookman Old Style" panose="02050604050505020204" pitchFamily="18" charset="0"/>
              </a:rPr>
              <a:t>/</a:t>
            </a:r>
            <a:r>
              <a:rPr lang="ru-RU" sz="2400" dirty="0" err="1">
                <a:latin typeface="Bookman Old Style" panose="02050604050505020204" pitchFamily="18" charset="0"/>
              </a:rPr>
              <a:t>Closed</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открытости/закрытости</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Liskov</a:t>
            </a:r>
            <a:r>
              <a:rPr lang="ru-RU" sz="2400" dirty="0">
                <a:latin typeface="Bookman Old Style" panose="02050604050505020204" pitchFamily="18" charset="0"/>
              </a:rPr>
              <a:t> </a:t>
            </a:r>
            <a:r>
              <a:rPr lang="ru-RU" sz="2400" dirty="0" err="1">
                <a:latin typeface="Bookman Old Style" panose="02050604050505020204" pitchFamily="18" charset="0"/>
              </a:rPr>
              <a:t>Substitution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подстановки Лисков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Interface</a:t>
            </a:r>
            <a:r>
              <a:rPr lang="ru-RU" sz="2400" dirty="0">
                <a:latin typeface="Bookman Old Style" panose="02050604050505020204" pitchFamily="18" charset="0"/>
              </a:rPr>
              <a:t> </a:t>
            </a:r>
            <a:r>
              <a:rPr lang="ru-RU" sz="2400" dirty="0" err="1">
                <a:latin typeface="Bookman Old Style" panose="02050604050505020204" pitchFamily="18" charset="0"/>
              </a:rPr>
              <a:t>Segregation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разделения интерфейсов</a:t>
            </a:r>
            <a:r>
              <a:rPr lang="ru-RU" sz="2400" dirty="0" smtClean="0">
                <a:latin typeface="Bookman Old Style" panose="02050604050505020204" pitchFamily="18" charset="0"/>
              </a:rPr>
              <a:t>)</a:t>
            </a:r>
            <a:endParaRPr lang="ru-RU" sz="2400" dirty="0">
              <a:latin typeface="Bookman Old Style" panose="02050604050505020204" pitchFamily="18" charset="0"/>
            </a:endParaRPr>
          </a:p>
          <a:p>
            <a:pPr marL="342900" indent="-342900" algn="just">
              <a:lnSpc>
                <a:spcPct val="150000"/>
              </a:lnSpc>
              <a:buFont typeface="Arial" panose="020B0604020202020204" pitchFamily="34" charset="0"/>
              <a:buChar char="•"/>
            </a:pPr>
            <a:r>
              <a:rPr lang="ru-RU" sz="2400" dirty="0" err="1">
                <a:latin typeface="Bookman Old Style" panose="02050604050505020204" pitchFamily="18" charset="0"/>
              </a:rPr>
              <a:t>Dependency</a:t>
            </a:r>
            <a:r>
              <a:rPr lang="ru-RU" sz="2400" dirty="0">
                <a:latin typeface="Bookman Old Style" panose="02050604050505020204" pitchFamily="18" charset="0"/>
              </a:rPr>
              <a:t> </a:t>
            </a:r>
            <a:r>
              <a:rPr lang="ru-RU" sz="2400" dirty="0" err="1">
                <a:latin typeface="Bookman Old Style" panose="02050604050505020204" pitchFamily="18" charset="0"/>
              </a:rPr>
              <a:t>Inversion</a:t>
            </a:r>
            <a:r>
              <a:rPr lang="ru-RU" sz="2400" dirty="0">
                <a:latin typeface="Bookman Old Style" panose="02050604050505020204" pitchFamily="18" charset="0"/>
              </a:rPr>
              <a:t> </a:t>
            </a:r>
            <a:r>
              <a:rPr lang="ru-RU" sz="2400" dirty="0" smtClean="0">
                <a:latin typeface="Bookman Old Style" panose="02050604050505020204" pitchFamily="18" charset="0"/>
              </a:rPr>
              <a:t>(</a:t>
            </a:r>
            <a:r>
              <a:rPr lang="ru-RU" sz="2400" dirty="0">
                <a:latin typeface="Bookman Old Style" panose="02050604050505020204" pitchFamily="18" charset="0"/>
              </a:rPr>
              <a:t>Принцип инверсии зависимостей</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10016306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671691"/>
            <a:ext cx="12191999" cy="6186309"/>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Наследование </a:t>
            </a:r>
            <a:r>
              <a:rPr lang="ru-RU" sz="2400" dirty="0" smtClean="0">
                <a:solidFill>
                  <a:srgbClr val="000000"/>
                </a:solidFill>
                <a:latin typeface="Bookman Old Style" panose="02050604050505020204" pitchFamily="18" charset="0"/>
              </a:rPr>
              <a:t>является </a:t>
            </a:r>
            <a:r>
              <a:rPr lang="ru-RU" sz="2400" dirty="0">
                <a:solidFill>
                  <a:srgbClr val="000000"/>
                </a:solidFill>
                <a:latin typeface="Bookman Old Style" panose="02050604050505020204" pitchFamily="18" charset="0"/>
              </a:rPr>
              <a:t>базовым принципом ООП и позволяет одному классу (наследнику) унаследовать функционал другого класса (родительского). Нередко отношения наследования еще называют генерализацией или обобщением. Наследование определяет отношение IS A, то есть "является". </a:t>
            </a:r>
            <a:r>
              <a:rPr lang="ru-RU" sz="2400" dirty="0" smtClean="0">
                <a:solidFill>
                  <a:srgbClr val="000000"/>
                </a:solidFill>
                <a:latin typeface="Bookman Old Style" panose="02050604050505020204" pitchFamily="18" charset="0"/>
              </a:rPr>
              <a:t>Например:</a:t>
            </a:r>
            <a:endParaRPr lang="en-US" sz="2400" dirty="0" smtClean="0">
              <a:solidFill>
                <a:srgbClr val="000000"/>
              </a:solidFill>
              <a:latin typeface="Bookman Old Style" panose="02050604050505020204" pitchFamily="18" charset="0"/>
            </a:endParaRPr>
          </a:p>
          <a:p>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User</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err="1" smtClean="0">
                <a:solidFill>
                  <a:srgbClr val="0000FF"/>
                </a:solidFill>
                <a:latin typeface="Cascadia Mono" panose="020B0609020000020004" pitchFamily="49" charset="0"/>
              </a:rPr>
              <a:t>int</a:t>
            </a:r>
            <a:r>
              <a:rPr lang="en-US" sz="2400" dirty="0" smtClean="0">
                <a:solidFill>
                  <a:srgbClr val="000000"/>
                </a:solidFill>
                <a:latin typeface="Cascadia Mono" panose="020B0609020000020004" pitchFamily="49" charset="0"/>
              </a:rPr>
              <a:t> Id { </a:t>
            </a:r>
            <a:r>
              <a:rPr lang="en-US" sz="2400" dirty="0" smtClean="0">
                <a:solidFill>
                  <a:srgbClr val="0000FF"/>
                </a:solidFill>
                <a:latin typeface="Cascadia Mono" panose="020B0609020000020004" pitchFamily="49" charset="0"/>
              </a:rPr>
              <a:t>get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set</a:t>
            </a:r>
            <a:r>
              <a:rPr lang="en-US" sz="2400" dirty="0" smtClean="0">
                <a:solidFill>
                  <a:srgbClr val="000000"/>
                </a:solidFill>
                <a:latin typeface="Cascadia Mono" panose="020B0609020000020004" pitchFamily="49" charset="0"/>
              </a:rPr>
              <a:t>; }</a:t>
            </a:r>
          </a:p>
          <a:p>
            <a:r>
              <a:rPr lang="en-US" sz="2400" dirty="0" smtClean="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Name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Manager</a:t>
            </a:r>
            <a:r>
              <a:rPr lang="en-US" sz="2400" dirty="0">
                <a:solidFill>
                  <a:srgbClr val="000000"/>
                </a:solidFill>
                <a:latin typeface="Cascadia Mono" panose="020B0609020000020004" pitchFamily="49" charset="0"/>
              </a:rPr>
              <a:t> : User</a:t>
            </a: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string</a:t>
            </a:r>
            <a:r>
              <a:rPr lang="en-US" sz="2400" dirty="0">
                <a:solidFill>
                  <a:srgbClr val="000000"/>
                </a:solidFill>
                <a:latin typeface="Cascadia Mono" panose="020B0609020000020004" pitchFamily="49" charset="0"/>
              </a:rPr>
              <a:t> Company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r>
              <a:rPr lang="en-US" sz="2400" dirty="0" smtClean="0">
                <a:solidFill>
                  <a:srgbClr val="000000"/>
                </a:solidFill>
                <a:latin typeface="Cascadia Mono" panose="020B0609020000020004" pitchFamily="49" charset="0"/>
              </a:rPr>
              <a:t> </a:t>
            </a:r>
          </a:p>
        </p:txBody>
      </p:sp>
      <p:sp>
        <p:nvSpPr>
          <p:cNvPr id="3" name="Rectangle 28" descr="Светлый диагональный 2"/>
          <p:cNvSpPr>
            <a:spLocks noChangeArrowheads="1"/>
          </p:cNvSpPr>
          <p:nvPr/>
        </p:nvSpPr>
        <p:spPr bwMode="auto">
          <a:xfrm>
            <a:off x="0" y="0"/>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0" tIns="0" rIns="0" bIns="0" numCol="1" anchor="ctr" anchorCtr="0" compatLnSpc="1">
            <a:prstTxWarp prst="textNoShape">
              <a:avLst/>
            </a:prstTxWarp>
          </a:bodyPr>
          <a:lstStyle/>
          <a:p>
            <a:pPr algn="ctr">
              <a:lnSpc>
                <a:spcPct val="150000"/>
              </a:lnSpc>
            </a:pPr>
            <a:r>
              <a:rPr lang="ru-RU" sz="2800" b="1" dirty="0">
                <a:latin typeface="Bookman Old Style" panose="02050604050505020204" pitchFamily="18" charset="0"/>
              </a:rPr>
              <a:t>Отношения между классами и </a:t>
            </a:r>
            <a:r>
              <a:rPr lang="ru-RU" sz="2800" b="1" dirty="0" smtClean="0">
                <a:latin typeface="Bookman Old Style" panose="02050604050505020204" pitchFamily="18" charset="0"/>
              </a:rPr>
              <a:t>объектами</a:t>
            </a:r>
            <a:endParaRPr lang="ru-RU" sz="2800" b="1" dirty="0">
              <a:latin typeface="Bookman Old Style" panose="02050604050505020204" pitchFamily="18" charset="0"/>
            </a:endParaRPr>
          </a:p>
        </p:txBody>
      </p:sp>
    </p:spTree>
    <p:extLst>
      <p:ext uri="{BB962C8B-B14F-4D97-AF65-F5344CB8AC3E}">
        <p14:creationId xmlns:p14="http://schemas.microsoft.com/office/powerpoint/2010/main" val="41849244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2000" cy="2308324"/>
          </a:xfrm>
          <a:prstGeom prst="rect">
            <a:avLst/>
          </a:prstGeom>
        </p:spPr>
        <p:txBody>
          <a:bodyPr wrap="square" lIns="360000" rIns="360000">
            <a:spAutoFit/>
          </a:bodyPr>
          <a:lstStyle/>
          <a:p>
            <a:pPr algn="just">
              <a:lnSpc>
                <a:spcPct val="150000"/>
              </a:lnSpc>
            </a:pPr>
            <a:r>
              <a:rPr lang="ru-RU" sz="2400" dirty="0" smtClean="0">
                <a:latin typeface="Bookman Old Style" panose="02050604050505020204" pitchFamily="18" charset="0"/>
              </a:rPr>
              <a:t>Принципы </a:t>
            </a:r>
            <a:r>
              <a:rPr lang="ru-RU" sz="2400" dirty="0">
                <a:latin typeface="Bookman Old Style" panose="02050604050505020204" pitchFamily="18" charset="0"/>
              </a:rPr>
              <a:t>SOLID - это не </a:t>
            </a:r>
            <a:r>
              <a:rPr lang="ru-RU" sz="2400" dirty="0" smtClean="0">
                <a:latin typeface="Bookman Old Style" panose="02050604050505020204" pitchFamily="18" charset="0"/>
              </a:rPr>
              <a:t>паттерны, </a:t>
            </a:r>
            <a:r>
              <a:rPr lang="ru-RU" sz="2400" dirty="0">
                <a:latin typeface="Bookman Old Style" panose="02050604050505020204" pitchFamily="18" charset="0"/>
              </a:rPr>
              <a:t>их нельзя назвать какими-то определенными догмами, которые надо обязательно применять при разработке, однако их использование позволит улучшить код программы, упростить возможные его изменения и поддержку</a:t>
            </a:r>
            <a:r>
              <a:rPr lang="ru-RU" sz="2400" dirty="0" smtClean="0">
                <a:latin typeface="Bookman Old Style" panose="02050604050505020204" pitchFamily="18" charset="0"/>
              </a:rPr>
              <a:t>.</a:t>
            </a:r>
          </a:p>
        </p:txBody>
      </p:sp>
    </p:spTree>
    <p:extLst>
      <p:ext uri="{BB962C8B-B14F-4D97-AF65-F5344CB8AC3E}">
        <p14:creationId xmlns:p14="http://schemas.microsoft.com/office/powerpoint/2010/main" val="39512305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8675" y="749780"/>
            <a:ext cx="9998766" cy="610822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200329"/>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Single</a:t>
            </a:r>
            <a:r>
              <a:rPr lang="ru-RU" sz="2400" b="1" dirty="0">
                <a:latin typeface="Bookman Old Style" panose="02050604050505020204" pitchFamily="18" charset="0"/>
              </a:rPr>
              <a:t> </a:t>
            </a:r>
            <a:r>
              <a:rPr lang="ru-RU" sz="2400" b="1" dirty="0" err="1">
                <a:latin typeface="Bookman Old Style" panose="02050604050505020204" pitchFamily="18" charset="0"/>
              </a:rPr>
              <a:t>Responsibility</a:t>
            </a:r>
            <a:r>
              <a:rPr lang="ru-RU" sz="2400" b="1" dirty="0">
                <a:latin typeface="Bookman Old Style" panose="02050604050505020204" pitchFamily="18" charset="0"/>
              </a:rPr>
              <a:t> </a:t>
            </a:r>
            <a:r>
              <a:rPr lang="ru-RU" sz="2400" b="1" dirty="0" smtClean="0">
                <a:latin typeface="Bookman Old Style" panose="02050604050505020204" pitchFamily="18" charset="0"/>
              </a:rPr>
              <a:t>(</a:t>
            </a:r>
            <a:r>
              <a:rPr lang="ru-RU" sz="2400" b="1" dirty="0">
                <a:latin typeface="Bookman Old Style" panose="02050604050505020204" pitchFamily="18" charset="0"/>
              </a:rPr>
              <a:t>Принцип единственной обязанности</a:t>
            </a:r>
            <a:r>
              <a:rPr lang="ru-RU" sz="2400" b="1" dirty="0" smtClean="0">
                <a:latin typeface="Bookman Old Style" panose="02050604050505020204" pitchFamily="18" charset="0"/>
              </a:rPr>
              <a:t>)</a:t>
            </a:r>
            <a:endParaRPr lang="en-US" sz="2400" b="1" dirty="0" smtClean="0">
              <a:latin typeface="Bookman Old Style" panose="02050604050505020204" pitchFamily="18" charset="0"/>
            </a:endParaRPr>
          </a:p>
          <a:p>
            <a:pPr algn="just">
              <a:lnSpc>
                <a:spcPct val="150000"/>
              </a:lnSpc>
            </a:pPr>
            <a:r>
              <a:rPr lang="ru-RU" sz="2400" dirty="0">
                <a:latin typeface="Bookman Old Style" panose="02050604050505020204" pitchFamily="18" charset="0"/>
              </a:rPr>
              <a:t>Каждый класс должен отвечать только за одну операцию.</a:t>
            </a:r>
          </a:p>
        </p:txBody>
      </p:sp>
    </p:spTree>
    <p:extLst>
      <p:ext uri="{BB962C8B-B14F-4D97-AF65-F5344CB8AC3E}">
        <p14:creationId xmlns:p14="http://schemas.microsoft.com/office/powerpoint/2010/main" val="253747425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399" y="930990"/>
            <a:ext cx="10127201" cy="592701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lIns="360000" rIns="360000">
            <a:spAutoFit/>
          </a:bodyPr>
          <a:lstStyle/>
          <a:p>
            <a:pPr algn="just">
              <a:lnSpc>
                <a:spcPct val="150000"/>
              </a:lnSpc>
            </a:pPr>
            <a:r>
              <a:rPr lang="en-US" sz="2400" b="1" dirty="0">
                <a:latin typeface="Bookman Old Style" panose="02050604050505020204" pitchFamily="18" charset="0"/>
              </a:rPr>
              <a:t>Open/Closed (</a:t>
            </a:r>
            <a:r>
              <a:rPr lang="ru-RU" sz="2400" b="1" dirty="0">
                <a:latin typeface="Bookman Old Style" panose="02050604050505020204" pitchFamily="18" charset="0"/>
              </a:rPr>
              <a:t>Принцип открытости/закрытости)</a:t>
            </a:r>
          </a:p>
          <a:p>
            <a:pPr algn="just">
              <a:lnSpc>
                <a:spcPct val="150000"/>
              </a:lnSpc>
            </a:pPr>
            <a:r>
              <a:rPr lang="ru-RU" sz="2400" dirty="0" smtClean="0">
                <a:latin typeface="Bookman Old Style" panose="02050604050505020204" pitchFamily="18" charset="0"/>
              </a:rPr>
              <a:t>Классы </a:t>
            </a:r>
            <a:r>
              <a:rPr lang="ru-RU" sz="2400" dirty="0">
                <a:latin typeface="Bookman Old Style" panose="02050604050505020204" pitchFamily="18" charset="0"/>
              </a:rPr>
              <a:t>должны  быть  </a:t>
            </a:r>
            <a:r>
              <a:rPr lang="ru-RU" sz="2400" dirty="0" smtClean="0">
                <a:latin typeface="Bookman Old Style" panose="02050604050505020204" pitchFamily="18" charset="0"/>
              </a:rPr>
              <a:t>открыты для расширения, но закрыты для модификации</a:t>
            </a:r>
            <a:r>
              <a:rPr lang="ru-RU" sz="2400" dirty="0">
                <a:latin typeface="Bookman Old Style" panose="02050604050505020204" pitchFamily="18" charset="0"/>
              </a:rPr>
              <a:t>.</a:t>
            </a:r>
          </a:p>
        </p:txBody>
      </p:sp>
    </p:spTree>
    <p:extLst>
      <p:ext uri="{BB962C8B-B14F-4D97-AF65-F5344CB8AC3E}">
        <p14:creationId xmlns:p14="http://schemas.microsoft.com/office/powerpoint/2010/main" val="22947930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9296" y="0"/>
            <a:ext cx="7652704" cy="685800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4731657" cy="6740307"/>
          </a:xfrm>
          <a:prstGeom prst="rect">
            <a:avLst/>
          </a:prstGeom>
        </p:spPr>
        <p:txBody>
          <a:bodyPr wrap="square" lIns="360000">
            <a:spAutoFit/>
          </a:bodyPr>
          <a:lstStyle/>
          <a:p>
            <a:pPr algn="just">
              <a:lnSpc>
                <a:spcPct val="150000"/>
              </a:lnSpc>
            </a:pPr>
            <a:r>
              <a:rPr lang="ru-RU" sz="2400" b="1" dirty="0" err="1">
                <a:latin typeface="Bookman Old Style" panose="02050604050505020204" pitchFamily="18" charset="0"/>
              </a:rPr>
              <a:t>Liskov</a:t>
            </a:r>
            <a:r>
              <a:rPr lang="ru-RU" sz="2400" b="1" dirty="0">
                <a:latin typeface="Bookman Old Style" panose="02050604050505020204" pitchFamily="18" charset="0"/>
              </a:rPr>
              <a:t> </a:t>
            </a:r>
            <a:r>
              <a:rPr lang="ru-RU" sz="2400" b="1" dirty="0" err="1">
                <a:latin typeface="Bookman Old Style" panose="02050604050505020204" pitchFamily="18" charset="0"/>
              </a:rPr>
              <a:t>Substitution</a:t>
            </a:r>
            <a:r>
              <a:rPr lang="ru-RU" sz="2400" b="1" dirty="0">
                <a:latin typeface="Bookman Old Style" panose="02050604050505020204" pitchFamily="18" charset="0"/>
              </a:rPr>
              <a:t> (Принцип подстановки Лисков)</a:t>
            </a:r>
          </a:p>
          <a:p>
            <a:pPr algn="just">
              <a:lnSpc>
                <a:spcPct val="150000"/>
              </a:lnSpc>
            </a:pPr>
            <a:r>
              <a:rPr lang="ru-RU" sz="2400" dirty="0">
                <a:latin typeface="Bookman Old Style" panose="02050604050505020204" pitchFamily="18" charset="0"/>
              </a:rPr>
              <a:t>Если </a:t>
            </a:r>
            <a:r>
              <a:rPr lang="ru-RU" sz="2400" b="1" dirty="0">
                <a:latin typeface="Bookman Old Style" panose="02050604050505020204" pitchFamily="18" charset="0"/>
              </a:rPr>
              <a:t>П</a:t>
            </a:r>
            <a:r>
              <a:rPr lang="ru-RU" sz="2400" dirty="0">
                <a:latin typeface="Bookman Old Style" panose="02050604050505020204" pitchFamily="18" charset="0"/>
              </a:rPr>
              <a:t> является подтипом </a:t>
            </a:r>
            <a:r>
              <a:rPr lang="ru-RU" sz="2400" b="1" dirty="0">
                <a:latin typeface="Bookman Old Style" panose="02050604050505020204" pitchFamily="18" charset="0"/>
              </a:rPr>
              <a:t>Т</a:t>
            </a:r>
            <a:r>
              <a:rPr lang="ru-RU" sz="2400" dirty="0">
                <a:latin typeface="Bookman Old Style" panose="02050604050505020204" pitchFamily="18" charset="0"/>
              </a:rPr>
              <a:t>, то любые объекты типа </a:t>
            </a:r>
            <a:r>
              <a:rPr lang="ru-RU" sz="2400" b="1" dirty="0">
                <a:latin typeface="Bookman Old Style" panose="02050604050505020204" pitchFamily="18" charset="0"/>
              </a:rPr>
              <a:t>Т</a:t>
            </a:r>
            <a:r>
              <a:rPr lang="ru-RU" sz="2400" dirty="0">
                <a:latin typeface="Bookman Old Style" panose="02050604050505020204" pitchFamily="18" charset="0"/>
              </a:rPr>
              <a:t>, присутствующие в программе, могут заменяться объектами типа </a:t>
            </a:r>
            <a:r>
              <a:rPr lang="ru-RU" sz="2400" b="1" dirty="0">
                <a:latin typeface="Bookman Old Style" panose="02050604050505020204" pitchFamily="18" charset="0"/>
              </a:rPr>
              <a:t>П</a:t>
            </a:r>
            <a:r>
              <a:rPr lang="ru-RU" sz="2400" dirty="0">
                <a:latin typeface="Bookman Old Style" panose="02050604050505020204" pitchFamily="18" charset="0"/>
              </a:rPr>
              <a:t> без негативных последствий для функциональности программы.</a:t>
            </a:r>
          </a:p>
        </p:txBody>
      </p:sp>
    </p:spTree>
    <p:extLst>
      <p:ext uri="{BB962C8B-B14F-4D97-AF65-F5344CB8AC3E}">
        <p14:creationId xmlns:p14="http://schemas.microsoft.com/office/powerpoint/2010/main" val="35743157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379" y="1093860"/>
            <a:ext cx="11411241" cy="5764140"/>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1754326"/>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Interface</a:t>
            </a:r>
            <a:r>
              <a:rPr lang="ru-RU" sz="2400" b="1" dirty="0">
                <a:latin typeface="Bookman Old Style" panose="02050604050505020204" pitchFamily="18" charset="0"/>
              </a:rPr>
              <a:t> </a:t>
            </a:r>
            <a:r>
              <a:rPr lang="ru-RU" sz="2400" b="1" dirty="0" err="1">
                <a:latin typeface="Bookman Old Style" panose="02050604050505020204" pitchFamily="18" charset="0"/>
              </a:rPr>
              <a:t>Segregation</a:t>
            </a:r>
            <a:r>
              <a:rPr lang="ru-RU" sz="2400" b="1" dirty="0">
                <a:latin typeface="Bookman Old Style" panose="02050604050505020204" pitchFamily="18" charset="0"/>
              </a:rPr>
              <a:t> (Принцип разделения интерфейсов)</a:t>
            </a:r>
          </a:p>
          <a:p>
            <a:pPr algn="just">
              <a:lnSpc>
                <a:spcPct val="150000"/>
              </a:lnSpc>
            </a:pPr>
            <a:r>
              <a:rPr lang="ru-RU" sz="2400" dirty="0">
                <a:latin typeface="Bookman Old Style" panose="02050604050505020204" pitchFamily="18" charset="0"/>
              </a:rPr>
              <a:t>Не следует ставить клиент в зависимость от методов, которые он не использует.</a:t>
            </a:r>
          </a:p>
        </p:txBody>
      </p:sp>
    </p:spTree>
    <p:extLst>
      <p:ext uri="{BB962C8B-B14F-4D97-AF65-F5344CB8AC3E}">
        <p14:creationId xmlns:p14="http://schemas.microsoft.com/office/powerpoint/2010/main" val="181059535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14" y="868104"/>
            <a:ext cx="11858171" cy="5989896"/>
          </a:xfrm>
          <a:prstGeom prst="rect">
            <a:avLst/>
          </a:prstGeom>
        </p:spPr>
      </p:pic>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2" name="Прямоугольник 1"/>
          <p:cNvSpPr/>
          <p:nvPr/>
        </p:nvSpPr>
        <p:spPr>
          <a:xfrm>
            <a:off x="0" y="0"/>
            <a:ext cx="12192000" cy="2308324"/>
          </a:xfrm>
          <a:prstGeom prst="rect">
            <a:avLst/>
          </a:prstGeom>
        </p:spPr>
        <p:txBody>
          <a:bodyPr wrap="square" lIns="360000" rIns="360000">
            <a:spAutoFit/>
          </a:bodyPr>
          <a:lstStyle/>
          <a:p>
            <a:pPr algn="just">
              <a:lnSpc>
                <a:spcPct val="150000"/>
              </a:lnSpc>
            </a:pPr>
            <a:r>
              <a:rPr lang="ru-RU" sz="2400" b="1" dirty="0" err="1">
                <a:latin typeface="Bookman Old Style" panose="02050604050505020204" pitchFamily="18" charset="0"/>
              </a:rPr>
              <a:t>Dependency</a:t>
            </a:r>
            <a:r>
              <a:rPr lang="ru-RU" sz="2400" b="1" dirty="0">
                <a:latin typeface="Bookman Old Style" panose="02050604050505020204" pitchFamily="18" charset="0"/>
              </a:rPr>
              <a:t> </a:t>
            </a:r>
            <a:r>
              <a:rPr lang="ru-RU" sz="2400" b="1" dirty="0" err="1">
                <a:latin typeface="Bookman Old Style" panose="02050604050505020204" pitchFamily="18" charset="0"/>
              </a:rPr>
              <a:t>Inversion</a:t>
            </a:r>
            <a:r>
              <a:rPr lang="ru-RU" sz="2400" b="1" dirty="0">
                <a:latin typeface="Bookman Old Style" panose="02050604050505020204" pitchFamily="18" charset="0"/>
              </a:rPr>
              <a:t> (Принцип инверсии зависимостей)</a:t>
            </a:r>
          </a:p>
          <a:p>
            <a:pPr algn="just">
              <a:lnSpc>
                <a:spcPct val="150000"/>
              </a:lnSpc>
            </a:pPr>
            <a:r>
              <a:rPr lang="ru-RU" sz="2400" dirty="0">
                <a:latin typeface="Bookman Old Style" panose="02050604050505020204" pitchFamily="18" charset="0"/>
              </a:rPr>
              <a:t>Модули верхнего уровня не должны зависеть от модулей нижнего уровня. И те, и другие должны зависеть от абстракций. Абстракции не должны зависеть от деталей. Детали должны зависеть от абстракций.</a:t>
            </a:r>
          </a:p>
        </p:txBody>
      </p:sp>
    </p:spTree>
    <p:extLst>
      <p:ext uri="{BB962C8B-B14F-4D97-AF65-F5344CB8AC3E}">
        <p14:creationId xmlns:p14="http://schemas.microsoft.com/office/powerpoint/2010/main" val="135719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8" descr="Светлый диагональный 2"/>
          <p:cNvSpPr>
            <a:spLocks noChangeArrowheads="1"/>
          </p:cNvSpPr>
          <p:nvPr/>
        </p:nvSpPr>
        <p:spPr bwMode="auto">
          <a:xfrm>
            <a:off x="0" y="-1"/>
            <a:ext cx="12192000" cy="654357"/>
          </a:xfrm>
          <a:prstGeom prst="rect">
            <a:avLst/>
          </a:prstGeom>
          <a:pattFill prst="ltUpDiag">
            <a:fgClr>
              <a:schemeClr val="accent1">
                <a:lumMod val="40000"/>
                <a:lumOff val="60000"/>
              </a:schemeClr>
            </a:fgClr>
            <a:bgClr>
              <a:srgbClr val="FFFFFF"/>
            </a:bgClr>
          </a:pattFill>
          <a:ln w="15875" algn="ctr">
            <a:solidFill>
              <a:schemeClr val="accent5">
                <a:lumMod val="50000"/>
              </a:schemeClr>
            </a:solidFill>
            <a:miter lim="800000"/>
            <a:headEnd/>
            <a:tailEnd/>
          </a:ln>
          <a:effectLst/>
        </p:spPr>
        <p:txBody>
          <a:bodyPr vert="horz" wrap="square" lIns="18000" tIns="18000" rIns="18000" bIns="18000" numCol="1" anchor="ctr" anchorCtr="0" compatLnSpc="1">
            <a:prstTxWarp prst="textNoShape">
              <a:avLst/>
            </a:prstTxWarp>
          </a:bodyPr>
          <a:lstStyle/>
          <a:p>
            <a:pPr algn="ctr"/>
            <a:r>
              <a:rPr lang="ru-RU" sz="2800" b="1" dirty="0">
                <a:latin typeface="Bookman Old Style" panose="02050604050505020204" pitchFamily="18" charset="0"/>
              </a:rPr>
              <a:t>Принципы </a:t>
            </a:r>
            <a:r>
              <a:rPr lang="en-US" sz="2800" b="1" dirty="0" smtClean="0">
                <a:latin typeface="Bookman Old Style" panose="02050604050505020204" pitchFamily="18" charset="0"/>
              </a:rPr>
              <a:t>GRASP</a:t>
            </a:r>
            <a:endParaRPr lang="ru-RU" sz="2800" b="1" dirty="0">
              <a:latin typeface="Bookman Old Style" panose="02050604050505020204" pitchFamily="18" charset="0"/>
            </a:endParaRPr>
          </a:p>
        </p:txBody>
      </p:sp>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3672" y="654356"/>
            <a:ext cx="8466836" cy="6118977"/>
          </a:xfrm>
          <a:prstGeom prst="rect">
            <a:avLst/>
          </a:prstGeom>
        </p:spPr>
      </p:pic>
    </p:spTree>
    <p:extLst>
      <p:ext uri="{BB962C8B-B14F-4D97-AF65-F5344CB8AC3E}">
        <p14:creationId xmlns:p14="http://schemas.microsoft.com/office/powerpoint/2010/main" val="36664778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3416320"/>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GRASP</a:t>
            </a:r>
            <a:r>
              <a:rPr lang="ru-RU" sz="2400" dirty="0">
                <a:latin typeface="Bookman Old Style" panose="02050604050505020204" pitchFamily="18" charset="0"/>
              </a:rPr>
              <a:t> (от англ. </a:t>
            </a:r>
            <a:r>
              <a:rPr lang="ru-RU" sz="2400" dirty="0" err="1">
                <a:latin typeface="Bookman Old Style" panose="02050604050505020204" pitchFamily="18" charset="0"/>
              </a:rPr>
              <a:t>General</a:t>
            </a:r>
            <a:r>
              <a:rPr lang="ru-RU" sz="2400" dirty="0">
                <a:latin typeface="Bookman Old Style" panose="02050604050505020204" pitchFamily="18" charset="0"/>
              </a:rPr>
              <a:t> </a:t>
            </a:r>
            <a:r>
              <a:rPr lang="ru-RU" sz="2400" dirty="0" err="1">
                <a:latin typeface="Bookman Old Style" panose="02050604050505020204" pitchFamily="18" charset="0"/>
              </a:rPr>
              <a:t>Responsibility</a:t>
            </a:r>
            <a:r>
              <a:rPr lang="ru-RU" sz="2400" dirty="0">
                <a:latin typeface="Bookman Old Style" panose="02050604050505020204" pitchFamily="18" charset="0"/>
              </a:rPr>
              <a:t> </a:t>
            </a:r>
            <a:r>
              <a:rPr lang="ru-RU" sz="2400" dirty="0" err="1">
                <a:latin typeface="Bookman Old Style" panose="02050604050505020204" pitchFamily="18" charset="0"/>
              </a:rPr>
              <a:t>Assignment</a:t>
            </a:r>
            <a:r>
              <a:rPr lang="ru-RU" sz="2400" dirty="0">
                <a:latin typeface="Bookman Old Style" panose="02050604050505020204" pitchFamily="18" charset="0"/>
              </a:rPr>
              <a:t> </a:t>
            </a:r>
            <a:r>
              <a:rPr lang="ru-RU" sz="2400" dirty="0" err="1">
                <a:latin typeface="Bookman Old Style" panose="02050604050505020204" pitchFamily="18" charset="0"/>
              </a:rPr>
              <a:t>Software</a:t>
            </a:r>
            <a:r>
              <a:rPr lang="ru-RU" sz="2400" dirty="0">
                <a:latin typeface="Bookman Old Style" panose="02050604050505020204" pitchFamily="18" charset="0"/>
              </a:rPr>
              <a:t> </a:t>
            </a:r>
            <a:r>
              <a:rPr lang="ru-RU" sz="2400" dirty="0" err="1">
                <a:latin typeface="Bookman Old Style" panose="02050604050505020204" pitchFamily="18" charset="0"/>
              </a:rPr>
              <a:t>Patterns</a:t>
            </a:r>
            <a:r>
              <a:rPr lang="ru-RU" sz="2400" dirty="0">
                <a:latin typeface="Bookman Old Style" panose="02050604050505020204" pitchFamily="18" charset="0"/>
              </a:rPr>
              <a:t> — шаблоны ПО для назначения главных ответственностей; также отсылает к англ. </a:t>
            </a:r>
            <a:r>
              <a:rPr lang="ru-RU" sz="2400" dirty="0" err="1">
                <a:latin typeface="Bookman Old Style" panose="02050604050505020204" pitchFamily="18" charset="0"/>
              </a:rPr>
              <a:t>grasp</a:t>
            </a:r>
            <a:r>
              <a:rPr lang="ru-RU" sz="2400" dirty="0">
                <a:latin typeface="Bookman Old Style" panose="02050604050505020204" pitchFamily="18" charset="0"/>
              </a:rPr>
              <a:t> — «способность быстрого восприятия, понимание, схватывание») — шаблоны, используемые в объектно-ориентированном проектировании для решения общих задач по назначению ответственностей классам и объектам.</a:t>
            </a:r>
            <a:endParaRPr lang="ru-RU" sz="2400" dirty="0" smtClean="0">
              <a:latin typeface="Bookman Old Style" panose="02050604050505020204" pitchFamily="18" charset="0"/>
            </a:endParaRPr>
          </a:p>
        </p:txBody>
      </p:sp>
    </p:spTree>
    <p:extLst>
      <p:ext uri="{BB962C8B-B14F-4D97-AF65-F5344CB8AC3E}">
        <p14:creationId xmlns:p14="http://schemas.microsoft.com/office/powerpoint/2010/main" val="229044084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marL="457200" indent="-457200" algn="just">
              <a:lnSpc>
                <a:spcPct val="150000"/>
              </a:lnSpc>
              <a:buAutoNum type="arabicPeriod"/>
            </a:pPr>
            <a:r>
              <a:rPr lang="ru-RU" sz="2400" b="1" dirty="0" smtClean="0">
                <a:solidFill>
                  <a:srgbClr val="101418"/>
                </a:solidFill>
                <a:latin typeface="Bookman Old Style" panose="02050604050505020204" pitchFamily="18" charset="0"/>
              </a:rPr>
              <a:t>Информационный </a:t>
            </a:r>
            <a:r>
              <a:rPr lang="ru-RU" sz="2400" b="1" dirty="0">
                <a:solidFill>
                  <a:srgbClr val="101418"/>
                </a:solidFill>
                <a:latin typeface="Bookman Old Style" panose="02050604050505020204" pitchFamily="18" charset="0"/>
              </a:rPr>
              <a:t>эксперт (</a:t>
            </a:r>
            <a:r>
              <a:rPr lang="ru-RU" sz="2400" b="1" dirty="0" err="1">
                <a:solidFill>
                  <a:srgbClr val="101418"/>
                </a:solidFill>
                <a:latin typeface="Bookman Old Style" panose="02050604050505020204" pitchFamily="18" charset="0"/>
              </a:rPr>
              <a:t>Information</a:t>
            </a:r>
            <a:r>
              <a:rPr lang="ru-RU" sz="2400" b="1" dirty="0">
                <a:solidFill>
                  <a:srgbClr val="101418"/>
                </a:solidFill>
                <a:latin typeface="Bookman Old Style" panose="02050604050505020204" pitchFamily="18" charset="0"/>
              </a:rPr>
              <a:t> </a:t>
            </a:r>
            <a:r>
              <a:rPr lang="ru-RU" sz="2400" b="1" dirty="0" err="1">
                <a:solidFill>
                  <a:srgbClr val="101418"/>
                </a:solidFill>
                <a:latin typeface="Bookman Old Style" panose="02050604050505020204" pitchFamily="18" charset="0"/>
              </a:rPr>
              <a:t>Expert</a:t>
            </a:r>
            <a:r>
              <a:rPr lang="ru-RU" sz="2400" b="1" dirty="0" smtClean="0">
                <a:solidFill>
                  <a:srgbClr val="101418"/>
                </a:solidFill>
                <a:latin typeface="Bookman Old Style" panose="02050604050505020204" pitchFamily="18" charset="0"/>
              </a:rPr>
              <a:t>)</a:t>
            </a:r>
            <a:endParaRPr lang="en-US" sz="2400" b="1" dirty="0" smtClean="0">
              <a:solidFill>
                <a:srgbClr val="101418"/>
              </a:solidFill>
              <a:latin typeface="Bookman Old Style" panose="02050604050505020204" pitchFamily="18" charset="0"/>
            </a:endParaRPr>
          </a:p>
          <a:p>
            <a:pPr algn="just">
              <a:lnSpc>
                <a:spcPct val="150000"/>
              </a:lnSpc>
            </a:pPr>
            <a:r>
              <a:rPr lang="ru-RU" sz="2400" dirty="0">
                <a:solidFill>
                  <a:srgbClr val="202122"/>
                </a:solidFill>
                <a:latin typeface="Bookman Old Style" panose="02050604050505020204" pitchFamily="18" charset="0"/>
              </a:rPr>
              <a:t>Обязанности должны быть назначены объекту, который владеет максимумом необходимой информации для выполнения обязанности. </a:t>
            </a:r>
            <a:r>
              <a:rPr lang="ru-RU" sz="2400" dirty="0" smtClean="0">
                <a:solidFill>
                  <a:srgbClr val="202122"/>
                </a:solidFill>
                <a:latin typeface="Bookman Old Style" panose="02050604050505020204" pitchFamily="18" charset="0"/>
              </a:rPr>
              <a:t>Этот </a:t>
            </a:r>
            <a:r>
              <a:rPr lang="ru-RU" sz="2400" dirty="0">
                <a:solidFill>
                  <a:srgbClr val="202122"/>
                </a:solidFill>
                <a:latin typeface="Bookman Old Style" panose="02050604050505020204" pitchFamily="18" charset="0"/>
              </a:rPr>
              <a:t>шаблон — самый очевидный и важный из девяти. Если его не учесть — получится </a:t>
            </a:r>
            <a:r>
              <a:rPr lang="ru-RU" sz="2400" b="1" dirty="0">
                <a:latin typeface="Bookman Old Style" panose="02050604050505020204" pitchFamily="18" charset="0"/>
              </a:rPr>
              <a:t>спагетти-код</a:t>
            </a:r>
            <a:r>
              <a:rPr lang="ru-RU" sz="2400" dirty="0">
                <a:solidFill>
                  <a:srgbClr val="202122"/>
                </a:solidFill>
                <a:latin typeface="Bookman Old Style" panose="02050604050505020204" pitchFamily="18" charset="0"/>
              </a:rPr>
              <a:t>, в котором трудно разобраться.</a:t>
            </a:r>
          </a:p>
          <a:p>
            <a:pPr algn="just">
              <a:lnSpc>
                <a:spcPct val="150000"/>
              </a:lnSpc>
            </a:pPr>
            <a:r>
              <a:rPr lang="ru-RU" sz="2400" dirty="0">
                <a:solidFill>
                  <a:srgbClr val="202122"/>
                </a:solidFill>
                <a:latin typeface="Bookman Old Style" panose="02050604050505020204" pitchFamily="18" charset="0"/>
              </a:rPr>
              <a:t>Локализация же ответственностей, проводимая согласно шаблону:</a:t>
            </a:r>
          </a:p>
          <a:p>
            <a:pPr algn="just">
              <a:lnSpc>
                <a:spcPct val="150000"/>
              </a:lnSpc>
              <a:buFont typeface="Arial" panose="020B0604020202020204" pitchFamily="34" charset="0"/>
              <a:buChar char="•"/>
            </a:pPr>
            <a:r>
              <a:rPr lang="ru-RU" sz="2400" dirty="0">
                <a:latin typeface="Bookman Old Style" panose="02050604050505020204" pitchFamily="18" charset="0"/>
              </a:rPr>
              <a:t>Повышает:</a:t>
            </a:r>
          </a:p>
          <a:p>
            <a:pPr marL="742950" lvl="1" indent="-285750" algn="just">
              <a:lnSpc>
                <a:spcPct val="150000"/>
              </a:lnSpc>
              <a:buFont typeface="Arial" panose="020B0604020202020204" pitchFamily="34" charset="0"/>
              <a:buChar char="•"/>
            </a:pPr>
            <a:r>
              <a:rPr lang="ru-RU" sz="2400" b="1" dirty="0">
                <a:latin typeface="Bookman Old Style" panose="02050604050505020204" pitchFamily="18" charset="0"/>
              </a:rPr>
              <a:t>Инкапсуляцию</a:t>
            </a:r>
            <a:r>
              <a:rPr lang="ru-RU" sz="2400" dirty="0">
                <a:latin typeface="Bookman Old Style" panose="02050604050505020204" pitchFamily="18" charset="0"/>
              </a:rPr>
              <a:t>;</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Простоту восприятия;</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Готовность компонентов к повторному использованию;</a:t>
            </a:r>
          </a:p>
          <a:p>
            <a:pPr algn="just">
              <a:lnSpc>
                <a:spcPct val="150000"/>
              </a:lnSpc>
              <a:buFont typeface="Arial" panose="020B0604020202020204" pitchFamily="34" charset="0"/>
              <a:buChar char="•"/>
            </a:pPr>
            <a:r>
              <a:rPr lang="ru-RU" sz="2400" dirty="0">
                <a:latin typeface="Bookman Old Style" panose="02050604050505020204" pitchFamily="18" charset="0"/>
              </a:rPr>
              <a:t>Снижает:</a:t>
            </a:r>
          </a:p>
          <a:p>
            <a:pPr marL="742950" lvl="1" indent="-285750" algn="just">
              <a:lnSpc>
                <a:spcPct val="150000"/>
              </a:lnSpc>
              <a:buFont typeface="Arial" panose="020B0604020202020204" pitchFamily="34" charset="0"/>
              <a:buChar char="•"/>
            </a:pPr>
            <a:r>
              <a:rPr lang="ru-RU" sz="2400" dirty="0">
                <a:latin typeface="Bookman Old Style" panose="02050604050505020204" pitchFamily="18" charset="0"/>
              </a:rPr>
              <a:t>степень </a:t>
            </a:r>
            <a:r>
              <a:rPr lang="ru-RU" sz="2400" b="1" dirty="0">
                <a:latin typeface="Bookman Old Style" panose="02050604050505020204" pitchFamily="18" charset="0"/>
              </a:rPr>
              <a:t>зацепления</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309705868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algn="just">
              <a:lnSpc>
                <a:spcPct val="150000"/>
              </a:lnSpc>
            </a:pPr>
            <a:r>
              <a:rPr lang="ru-RU" sz="2400" b="1" dirty="0">
                <a:solidFill>
                  <a:srgbClr val="101418"/>
                </a:solidFill>
                <a:latin typeface="Bookman Old Style" panose="02050604050505020204" pitchFamily="18" charset="0"/>
              </a:rPr>
              <a:t>2. Создатель (</a:t>
            </a:r>
            <a:r>
              <a:rPr lang="ru-RU" sz="2400" b="1" dirty="0" err="1">
                <a:solidFill>
                  <a:srgbClr val="101418"/>
                </a:solidFill>
                <a:latin typeface="Bookman Old Style" panose="02050604050505020204" pitchFamily="18" charset="0"/>
              </a:rPr>
              <a:t>Creator</a:t>
            </a:r>
            <a:r>
              <a:rPr lang="ru-RU" sz="2400" b="1" dirty="0">
                <a:solidFill>
                  <a:srgbClr val="101418"/>
                </a:solidFill>
                <a:latin typeface="Bookman Old Style" panose="02050604050505020204" pitchFamily="18" charset="0"/>
              </a:rPr>
              <a:t>)</a:t>
            </a:r>
          </a:p>
          <a:p>
            <a:pPr algn="just">
              <a:lnSpc>
                <a:spcPct val="150000"/>
              </a:lnSpc>
            </a:pPr>
            <a:r>
              <a:rPr lang="ru-RU" sz="2400" dirty="0">
                <a:solidFill>
                  <a:srgbClr val="202122"/>
                </a:solidFill>
                <a:latin typeface="Bookman Old Style" panose="02050604050505020204" pitchFamily="18" charset="0"/>
              </a:rPr>
              <a:t>Шаблон «</a:t>
            </a:r>
            <a:r>
              <a:rPr lang="ru-RU" sz="2400" i="1" dirty="0" err="1">
                <a:solidFill>
                  <a:srgbClr val="202122"/>
                </a:solidFill>
                <a:latin typeface="Bookman Old Style" panose="02050604050505020204" pitchFamily="18" charset="0"/>
              </a:rPr>
              <a:t>Creator</a:t>
            </a:r>
            <a:r>
              <a:rPr lang="ru-RU" sz="2400" dirty="0">
                <a:solidFill>
                  <a:srgbClr val="202122"/>
                </a:solidFill>
                <a:latin typeface="Bookman Old Style" panose="02050604050505020204" pitchFamily="18" charset="0"/>
              </a:rPr>
              <a:t>» — это интерпретация шаблона «</a:t>
            </a:r>
            <a:r>
              <a:rPr lang="ru-RU" sz="2400" i="1" dirty="0" err="1">
                <a:solidFill>
                  <a:srgbClr val="202122"/>
                </a:solidFill>
                <a:latin typeface="Bookman Old Style" panose="02050604050505020204" pitchFamily="18" charset="0"/>
              </a:rPr>
              <a:t>Information</a:t>
            </a:r>
            <a:r>
              <a:rPr lang="ru-RU" sz="2400" i="1" dirty="0">
                <a:solidFill>
                  <a:srgbClr val="202122"/>
                </a:solidFill>
                <a:latin typeface="Bookman Old Style" panose="02050604050505020204" pitchFamily="18" charset="0"/>
              </a:rPr>
              <a:t> </a:t>
            </a:r>
            <a:r>
              <a:rPr lang="ru-RU" sz="2400" i="1" dirty="0" err="1">
                <a:solidFill>
                  <a:srgbClr val="202122"/>
                </a:solidFill>
                <a:latin typeface="Bookman Old Style" panose="02050604050505020204" pitchFamily="18" charset="0"/>
              </a:rPr>
              <a:t>Expert</a:t>
            </a:r>
            <a:r>
              <a:rPr lang="ru-RU" sz="2400" dirty="0">
                <a:solidFill>
                  <a:srgbClr val="202122"/>
                </a:solidFill>
                <a:latin typeface="Bookman Old Style" panose="02050604050505020204" pitchFamily="18" charset="0"/>
              </a:rPr>
              <a:t>» (смотрите пункт № 1) в контексте создания объектов.</a:t>
            </a:r>
          </a:p>
          <a:p>
            <a:pPr algn="just">
              <a:lnSpc>
                <a:spcPct val="150000"/>
              </a:lnSpc>
            </a:pPr>
            <a:r>
              <a:rPr lang="ru-RU" sz="2400" b="1" dirty="0" smtClean="0">
                <a:solidFill>
                  <a:srgbClr val="202122"/>
                </a:solidFill>
                <a:latin typeface="Bookman Old Style" panose="02050604050505020204" pitchFamily="18" charset="0"/>
              </a:rPr>
              <a:t>Проблема</a:t>
            </a:r>
            <a:r>
              <a:rPr lang="ru-RU" sz="2400" b="1" dirty="0">
                <a:solidFill>
                  <a:srgbClr val="202122"/>
                </a:solidFill>
                <a:latin typeface="Bookman Old Style" panose="02050604050505020204" pitchFamily="18" charset="0"/>
              </a:rPr>
              <a:t>:</a:t>
            </a:r>
            <a:r>
              <a:rPr lang="ru-RU" sz="2400" dirty="0">
                <a:solidFill>
                  <a:srgbClr val="202122"/>
                </a:solidFill>
                <a:latin typeface="Bookman Old Style" panose="02050604050505020204" pitchFamily="18" charset="0"/>
              </a:rPr>
              <a:t> Кто отвечает за создание объекта некоторого класса A?</a:t>
            </a:r>
          </a:p>
          <a:p>
            <a:pPr algn="just">
              <a:lnSpc>
                <a:spcPct val="150000"/>
              </a:lnSpc>
            </a:pPr>
            <a:r>
              <a:rPr lang="ru-RU" sz="2400" b="1" dirty="0">
                <a:solidFill>
                  <a:srgbClr val="202122"/>
                </a:solidFill>
                <a:latin typeface="Bookman Old Style" panose="02050604050505020204" pitchFamily="18" charset="0"/>
              </a:rPr>
              <a:t>Решение:</a:t>
            </a:r>
            <a:r>
              <a:rPr lang="ru-RU" sz="2400" dirty="0">
                <a:solidFill>
                  <a:srgbClr val="202122"/>
                </a:solidFill>
                <a:latin typeface="Bookman Old Style" panose="02050604050505020204" pitchFamily="18" charset="0"/>
              </a:rPr>
              <a:t> Назначить классу B обязанность создавать объекты класса A, если класс B:</a:t>
            </a:r>
          </a:p>
          <a:p>
            <a:pPr algn="just">
              <a:lnSpc>
                <a:spcPct val="150000"/>
              </a:lnSpc>
              <a:buFont typeface="Arial" panose="020B0604020202020204" pitchFamily="34" charset="0"/>
              <a:buChar char="•"/>
            </a:pPr>
            <a:r>
              <a:rPr lang="ru-RU" sz="2400" dirty="0" smtClean="0">
                <a:solidFill>
                  <a:srgbClr val="202122"/>
                </a:solidFill>
                <a:latin typeface="Bookman Old Style" panose="02050604050505020204" pitchFamily="18" charset="0"/>
              </a:rPr>
              <a:t>содержит или</a:t>
            </a:r>
            <a:r>
              <a:rPr lang="ru-RU" sz="2400" dirty="0">
                <a:solidFill>
                  <a:srgbClr val="202122"/>
                </a:solidFill>
                <a:latin typeface="Bookman Old Style" panose="02050604050505020204" pitchFamily="18" charset="0"/>
              </a:rPr>
              <a:t> </a:t>
            </a:r>
            <a:r>
              <a:rPr lang="ru-RU" sz="2400" dirty="0" smtClean="0">
                <a:solidFill>
                  <a:srgbClr val="0645AD"/>
                </a:solidFill>
                <a:latin typeface="Bookman Old Style" panose="02050604050505020204" pitchFamily="18" charset="0"/>
                <a:hlinkClick r:id="rId3" tooltip="Агрегирование (программирование)"/>
              </a:rPr>
              <a:t>агрегирует</a:t>
            </a:r>
            <a:r>
              <a:rPr lang="ru-RU" sz="2400" dirty="0" smtClean="0">
                <a:solidFill>
                  <a:srgbClr val="0645AD"/>
                </a:solidFill>
                <a:latin typeface="Bookman Old Style" panose="02050604050505020204" pitchFamily="18" charset="0"/>
              </a:rPr>
              <a:t> </a:t>
            </a:r>
            <a:r>
              <a:rPr lang="ru-RU" sz="2400" dirty="0" smtClean="0">
                <a:solidFill>
                  <a:srgbClr val="202122"/>
                </a:solidFill>
                <a:latin typeface="Bookman Old Style" panose="02050604050505020204" pitchFamily="18" charset="0"/>
              </a:rPr>
              <a:t>объекты </a:t>
            </a:r>
            <a:r>
              <a:rPr lang="ru-RU" sz="2400" dirty="0">
                <a:solidFill>
                  <a:srgbClr val="202122"/>
                </a:solidFill>
                <a:latin typeface="Bookman Old Style" panose="02050604050505020204" pitchFamily="18" charset="0"/>
              </a:rPr>
              <a:t>A;</a:t>
            </a:r>
          </a:p>
          <a:p>
            <a:pPr algn="just">
              <a:lnSpc>
                <a:spcPct val="150000"/>
              </a:lnSpc>
              <a:buFont typeface="Arial" panose="020B0604020202020204" pitchFamily="34" charset="0"/>
              <a:buChar char="•"/>
            </a:pPr>
            <a:r>
              <a:rPr lang="ru-RU" sz="2400" dirty="0" smtClean="0">
                <a:solidFill>
                  <a:srgbClr val="202122"/>
                </a:solidFill>
                <a:latin typeface="Bookman Old Style" panose="02050604050505020204" pitchFamily="18" charset="0"/>
              </a:rPr>
              <a:t>записывает объекты </a:t>
            </a:r>
            <a:r>
              <a:rPr lang="ru-RU" sz="2400" dirty="0">
                <a:solidFill>
                  <a:srgbClr val="202122"/>
                </a:solidFill>
                <a:latin typeface="Bookman Old Style" panose="02050604050505020204" pitchFamily="18" charset="0"/>
              </a:rPr>
              <a:t>A;</a:t>
            </a:r>
          </a:p>
          <a:p>
            <a:pPr algn="just">
              <a:lnSpc>
                <a:spcPct val="150000"/>
              </a:lnSpc>
              <a:buFont typeface="Arial" panose="020B0604020202020204" pitchFamily="34" charset="0"/>
              <a:buChar char="•"/>
            </a:pPr>
            <a:r>
              <a:rPr lang="ru-RU" sz="2400" dirty="0">
                <a:solidFill>
                  <a:srgbClr val="202122"/>
                </a:solidFill>
                <a:latin typeface="Bookman Old Style" panose="02050604050505020204" pitchFamily="18" charset="0"/>
              </a:rPr>
              <a:t>активно использует объекты A;</a:t>
            </a:r>
          </a:p>
          <a:p>
            <a:pPr algn="just">
              <a:lnSpc>
                <a:spcPct val="150000"/>
              </a:lnSpc>
              <a:buFont typeface="Arial" panose="020B0604020202020204" pitchFamily="34" charset="0"/>
              <a:buChar char="•"/>
            </a:pPr>
            <a:r>
              <a:rPr lang="ru-RU" sz="2400" dirty="0">
                <a:solidFill>
                  <a:srgbClr val="202122"/>
                </a:solidFill>
                <a:latin typeface="Bookman Old Style" panose="02050604050505020204" pitchFamily="18" charset="0"/>
              </a:rPr>
              <a:t>обладает данными для инициализации объектов A</a:t>
            </a:r>
          </a:p>
          <a:p>
            <a:pPr algn="just">
              <a:lnSpc>
                <a:spcPct val="150000"/>
              </a:lnSpc>
            </a:pPr>
            <a:r>
              <a:rPr lang="ru-RU" sz="2400" dirty="0" smtClean="0">
                <a:solidFill>
                  <a:srgbClr val="202122"/>
                </a:solidFill>
                <a:latin typeface="Bookman Old Style" panose="02050604050505020204" pitchFamily="18" charset="0"/>
              </a:rPr>
              <a:t>Большинство</a:t>
            </a:r>
            <a:r>
              <a:rPr lang="ru-RU" sz="2400" dirty="0">
                <a:solidFill>
                  <a:srgbClr val="202122"/>
                </a:solidFill>
                <a:latin typeface="Bookman Old Style" panose="02050604050505020204" pitchFamily="18" charset="0"/>
              </a:rPr>
              <a:t> </a:t>
            </a:r>
            <a:r>
              <a:rPr lang="ru-RU" sz="2400" dirty="0">
                <a:solidFill>
                  <a:srgbClr val="0645AD"/>
                </a:solidFill>
                <a:latin typeface="Bookman Old Style" panose="02050604050505020204" pitchFamily="18" charset="0"/>
                <a:hlinkClick r:id="rId4" tooltip="Порождающие шаблоны проектирования"/>
              </a:rPr>
              <a:t>порождающих шаблонов проектирования</a:t>
            </a:r>
            <a:r>
              <a:rPr lang="ru-RU" sz="2400" dirty="0">
                <a:solidFill>
                  <a:srgbClr val="202122"/>
                </a:solidFill>
                <a:latin typeface="Bookman Old Style" panose="02050604050505020204" pitchFamily="18" charset="0"/>
              </a:rPr>
              <a:t> так или иначе выводятся или опираются на шаблон «</a:t>
            </a:r>
            <a:r>
              <a:rPr lang="ru-RU" sz="2400" i="1" dirty="0" err="1">
                <a:solidFill>
                  <a:srgbClr val="202122"/>
                </a:solidFill>
                <a:latin typeface="Bookman Old Style" panose="02050604050505020204" pitchFamily="18" charset="0"/>
              </a:rPr>
              <a:t>Creator</a:t>
            </a:r>
            <a:r>
              <a:rPr lang="ru-RU" sz="2400" dirty="0">
                <a:solidFill>
                  <a:srgbClr val="202122"/>
                </a:solidFill>
                <a:latin typeface="Bookman Old Style" panose="02050604050505020204" pitchFamily="18" charset="0"/>
              </a:rPr>
              <a:t>».</a:t>
            </a:r>
            <a:endParaRPr lang="ru-RU" sz="2400" b="0" i="0" dirty="0">
              <a:solidFill>
                <a:srgbClr val="202122"/>
              </a:solidFill>
              <a:effectLst/>
              <a:latin typeface="Bookman Old Style" panose="02050604050505020204" pitchFamily="18" charset="0"/>
            </a:endParaRPr>
          </a:p>
        </p:txBody>
      </p:sp>
    </p:spTree>
    <p:extLst>
      <p:ext uri="{BB962C8B-B14F-4D97-AF65-F5344CB8AC3E}">
        <p14:creationId xmlns:p14="http://schemas.microsoft.com/office/powerpoint/2010/main" val="18971997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5816977"/>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Реализация</a:t>
            </a:r>
            <a:r>
              <a:rPr lang="en-US" sz="2400" b="1" dirty="0" smtClean="0">
                <a:solidFill>
                  <a:srgbClr val="000000"/>
                </a:solidFill>
                <a:latin typeface="Bookman Old Style" panose="02050604050505020204" pitchFamily="18" charset="0"/>
              </a:rPr>
              <a:t> </a:t>
            </a:r>
            <a:r>
              <a:rPr lang="ru-RU" sz="2400" dirty="0">
                <a:solidFill>
                  <a:srgbClr val="000000"/>
                </a:solidFill>
                <a:latin typeface="Bookman Old Style" panose="02050604050505020204" pitchFamily="18" charset="0"/>
              </a:rPr>
              <a:t>предполагает определение интерфейса и его реализация в классах. Например, имеется интерфейс </a:t>
            </a:r>
            <a:r>
              <a:rPr lang="ru-RU" sz="2400" dirty="0" err="1">
                <a:solidFill>
                  <a:srgbClr val="000000"/>
                </a:solidFill>
                <a:latin typeface="Bookman Old Style" panose="02050604050505020204" pitchFamily="18" charset="0"/>
              </a:rPr>
              <a:t>IMovable</a:t>
            </a:r>
            <a:r>
              <a:rPr lang="ru-RU" sz="2400" dirty="0">
                <a:solidFill>
                  <a:srgbClr val="000000"/>
                </a:solidFill>
                <a:latin typeface="Bookman Old Style" panose="02050604050505020204" pitchFamily="18" charset="0"/>
              </a:rPr>
              <a:t> с методом </a:t>
            </a:r>
            <a:r>
              <a:rPr lang="ru-RU" sz="2400" dirty="0" err="1">
                <a:solidFill>
                  <a:srgbClr val="000000"/>
                </a:solidFill>
                <a:latin typeface="Bookman Old Style" panose="02050604050505020204" pitchFamily="18" charset="0"/>
              </a:rPr>
              <a:t>Move</a:t>
            </a:r>
            <a:r>
              <a:rPr lang="ru-RU" sz="2400" dirty="0">
                <a:solidFill>
                  <a:srgbClr val="000000"/>
                </a:solidFill>
                <a:latin typeface="Bookman Old Style" panose="02050604050505020204" pitchFamily="18" charset="0"/>
              </a:rPr>
              <a:t>, который реализуется в классе </a:t>
            </a:r>
            <a:r>
              <a:rPr lang="ru-RU" sz="2400" dirty="0" err="1">
                <a:solidFill>
                  <a:srgbClr val="000000"/>
                </a:solidFill>
                <a:latin typeface="Bookman Old Style" panose="02050604050505020204" pitchFamily="18" charset="0"/>
              </a:rPr>
              <a:t>Car</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interface</a:t>
            </a:r>
            <a:r>
              <a:rPr lang="en-US" sz="2400" dirty="0">
                <a:solidFill>
                  <a:srgbClr val="000000"/>
                </a:solidFill>
                <a:latin typeface="Cascadia Mono" panose="020B0609020000020004" pitchFamily="49" charset="0"/>
              </a:rPr>
              <a:t> </a:t>
            </a:r>
            <a:r>
              <a:rPr lang="en-US" sz="2400" dirty="0" err="1">
                <a:solidFill>
                  <a:srgbClr val="2B91AF"/>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 : </a:t>
            </a:r>
            <a:r>
              <a:rPr lang="en-US" sz="2400" dirty="0" err="1">
                <a:solidFill>
                  <a:srgbClr val="000000"/>
                </a:solidFill>
                <a:latin typeface="Cascadia Mono" panose="020B0609020000020004" pitchFamily="49" charset="0"/>
              </a:rPr>
              <a:t>IMovable</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void</a:t>
            </a:r>
            <a:r>
              <a:rPr lang="en-US" sz="2400" dirty="0">
                <a:solidFill>
                  <a:srgbClr val="000000"/>
                </a:solidFill>
                <a:latin typeface="Cascadia Mono" panose="020B0609020000020004" pitchFamily="49" charset="0"/>
              </a:rPr>
              <a:t> Move()</a:t>
            </a: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Console.WriteLine</a:t>
            </a:r>
            <a:r>
              <a:rPr lang="en-US" sz="2400" dirty="0">
                <a:solidFill>
                  <a:srgbClr val="000000"/>
                </a:solidFill>
                <a:latin typeface="Cascadia Mono" panose="020B0609020000020004" pitchFamily="49" charset="0"/>
              </a:rPr>
              <a:t>(</a:t>
            </a:r>
            <a:r>
              <a:rPr lang="en-US" sz="2400" dirty="0">
                <a:solidFill>
                  <a:srgbClr val="A31515"/>
                </a:solidFill>
                <a:latin typeface="Cascadia Mono" panose="020B0609020000020004" pitchFamily="49" charset="0"/>
              </a:rPr>
              <a:t>"</a:t>
            </a:r>
            <a:r>
              <a:rPr lang="ru-RU" sz="2400" dirty="0">
                <a:solidFill>
                  <a:srgbClr val="A31515"/>
                </a:solidFill>
                <a:latin typeface="Cascadia Mono" panose="020B0609020000020004" pitchFamily="49" charset="0"/>
              </a:rPr>
              <a:t>Машина едет"</a:t>
            </a:r>
            <a:r>
              <a:rPr lang="ru-RU"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a:solidFill>
                  <a:srgbClr val="000000"/>
                </a:solidFill>
                <a:latin typeface="Cascadia Mono" panose="020B0609020000020004" pitchFamily="49"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81801052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23664"/>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3. Контроллер (</a:t>
            </a:r>
            <a:r>
              <a:rPr lang="ru-RU" sz="2400" b="1" dirty="0" err="1">
                <a:latin typeface="Bookman Old Style" panose="02050604050505020204" pitchFamily="18" charset="0"/>
              </a:rPr>
              <a:t>Controller</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Отвечает за операции, запросы которых приходят от пользователя, и может выполнять сценарии одного или нескольких </a:t>
            </a:r>
            <a:r>
              <a:rPr lang="ru-RU" sz="2400" dirty="0">
                <a:latin typeface="Bookman Old Style" panose="02050604050505020204" pitchFamily="18" charset="0"/>
                <a:hlinkClick r:id="rId3" tooltip="Прецедент (UML)"/>
              </a:rPr>
              <a:t>вариантов использования</a:t>
            </a:r>
            <a:r>
              <a:rPr lang="ru-RU" sz="2400" dirty="0">
                <a:latin typeface="Bookman Old Style" panose="02050604050505020204" pitchFamily="18" charset="0"/>
              </a:rPr>
              <a:t> (например, создание и удаление);</a:t>
            </a:r>
          </a:p>
          <a:p>
            <a:pPr algn="just">
              <a:lnSpc>
                <a:spcPct val="150000"/>
              </a:lnSpc>
            </a:pPr>
            <a:r>
              <a:rPr lang="ru-RU" sz="2400" dirty="0">
                <a:latin typeface="Bookman Old Style" panose="02050604050505020204" pitchFamily="18" charset="0"/>
              </a:rPr>
              <a:t>Не выполняет работу самостоятельно, а делегирует компетентным исполнителям;</a:t>
            </a:r>
          </a:p>
          <a:p>
            <a:pPr algn="just">
              <a:lnSpc>
                <a:spcPct val="150000"/>
              </a:lnSpc>
            </a:pPr>
            <a:r>
              <a:rPr lang="ru-RU" sz="2400" dirty="0">
                <a:latin typeface="Bookman Old Style" panose="02050604050505020204" pitchFamily="18" charset="0"/>
              </a:rPr>
              <a:t>Может представлять собой:</a:t>
            </a:r>
          </a:p>
          <a:p>
            <a:pPr lvl="1" algn="just">
              <a:lnSpc>
                <a:spcPct val="150000"/>
              </a:lnSpc>
            </a:pPr>
            <a:r>
              <a:rPr lang="ru-RU" sz="2400" dirty="0">
                <a:latin typeface="Bookman Old Style" panose="02050604050505020204" pitchFamily="18" charset="0"/>
              </a:rPr>
              <a:t>Систему в целом;</a:t>
            </a:r>
          </a:p>
          <a:p>
            <a:pPr lvl="1" algn="just">
              <a:lnSpc>
                <a:spcPct val="150000"/>
              </a:lnSpc>
            </a:pPr>
            <a:r>
              <a:rPr lang="ru-RU" sz="2400" dirty="0">
                <a:latin typeface="Bookman Old Style" panose="02050604050505020204" pitchFamily="18" charset="0"/>
              </a:rPr>
              <a:t>Подсистему;</a:t>
            </a:r>
          </a:p>
          <a:p>
            <a:pPr lvl="1" algn="just">
              <a:lnSpc>
                <a:spcPct val="150000"/>
              </a:lnSpc>
            </a:pPr>
            <a:r>
              <a:rPr lang="ru-RU" sz="2400" dirty="0">
                <a:latin typeface="Bookman Old Style" panose="02050604050505020204" pitchFamily="18" charset="0"/>
              </a:rPr>
              <a:t>Корневой объект;</a:t>
            </a:r>
          </a:p>
          <a:p>
            <a:pPr lvl="1" algn="just">
              <a:lnSpc>
                <a:spcPct val="150000"/>
              </a:lnSpc>
            </a:pPr>
            <a:r>
              <a:rPr lang="ru-RU" sz="2400" dirty="0">
                <a:latin typeface="Bookman Old Style" panose="02050604050505020204" pitchFamily="18" charset="0"/>
              </a:rPr>
              <a:t>Устройство.</a:t>
            </a:r>
          </a:p>
        </p:txBody>
      </p:sp>
    </p:spTree>
    <p:extLst>
      <p:ext uri="{BB962C8B-B14F-4D97-AF65-F5344CB8AC3E}">
        <p14:creationId xmlns:p14="http://schemas.microsoft.com/office/powerpoint/2010/main" val="18816007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86309"/>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4. Слабое (низкое) зацепление (</a:t>
            </a:r>
            <a:r>
              <a:rPr lang="ru-RU" sz="2400" b="1" dirty="0" err="1">
                <a:latin typeface="Bookman Old Style" panose="02050604050505020204" pitchFamily="18" charset="0"/>
              </a:rPr>
              <a:t>Low</a:t>
            </a:r>
            <a:r>
              <a:rPr lang="ru-RU" sz="2400" b="1" dirty="0">
                <a:latin typeface="Bookman Old Style" panose="02050604050505020204" pitchFamily="18" charset="0"/>
              </a:rPr>
              <a:t> </a:t>
            </a:r>
            <a:r>
              <a:rPr lang="ru-RU" sz="2400" b="1" dirty="0" err="1">
                <a:latin typeface="Bookman Old Style" panose="02050604050505020204" pitchFamily="18" charset="0"/>
              </a:rPr>
              <a:t>Coupling</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Основная статья: </a:t>
            </a:r>
            <a:r>
              <a:rPr lang="ru-RU" sz="2400" b="1" i="1" dirty="0">
                <a:latin typeface="Bookman Old Style" panose="02050604050505020204" pitchFamily="18" charset="0"/>
                <a:hlinkClick r:id="rId3" tooltip="Зацепление (программирование)"/>
              </a:rPr>
              <a:t>Зацепление (программирование</a:t>
            </a:r>
            <a:r>
              <a:rPr lang="ru-RU" sz="2400" b="1" i="1" dirty="0" smtClean="0">
                <a:latin typeface="Bookman Old Style" panose="02050604050505020204" pitchFamily="18" charset="0"/>
                <a:hlinkClick r:id="rId3" tooltip="Зацепление (программирование)"/>
              </a:rPr>
              <a:t>)</a:t>
            </a:r>
            <a:endParaRPr lang="ru-RU" sz="2400" b="1"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Зацепление</a:t>
            </a:r>
            <a:r>
              <a:rPr lang="ru-RU" sz="2400" dirty="0">
                <a:latin typeface="Bookman Old Style" panose="02050604050505020204" pitchFamily="18" charset="0"/>
              </a:rPr>
              <a:t> — мера того, насколько взаимозависимы разные подпрограммы или </a:t>
            </a:r>
            <a:r>
              <a:rPr lang="ru-RU" sz="2400" dirty="0" smtClean="0">
                <a:latin typeface="Bookman Old Style" panose="02050604050505020204" pitchFamily="18" charset="0"/>
              </a:rPr>
              <a:t>модули.</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Сильное</a:t>
            </a:r>
            <a:r>
              <a:rPr lang="ru-RU" sz="2400" dirty="0">
                <a:latin typeface="Bookman Old Style" panose="02050604050505020204" pitchFamily="18" charset="0"/>
              </a:rPr>
              <a:t> зацепление рассматривается как серьёзный </a:t>
            </a:r>
            <a:r>
              <a:rPr lang="ru-RU" sz="2400" b="1" dirty="0">
                <a:latin typeface="Bookman Old Style" panose="02050604050505020204" pitchFamily="18" charset="0"/>
              </a:rPr>
              <a:t>недостаток</a:t>
            </a:r>
            <a:r>
              <a:rPr lang="ru-RU" sz="2400" dirty="0">
                <a:latin typeface="Bookman Old Style" panose="02050604050505020204" pitchFamily="18" charset="0"/>
              </a:rPr>
              <a:t>, поскольку затрудняет понимание логики модулей, их модификацию, автономное тестирование, а также </a:t>
            </a:r>
            <a:r>
              <a:rPr lang="ru-RU" sz="2400" dirty="0" err="1">
                <a:latin typeface="Bookman Old Style" panose="02050604050505020204" pitchFamily="18" charset="0"/>
              </a:rPr>
              <a:t>переиспользование</a:t>
            </a:r>
            <a:r>
              <a:rPr lang="ru-RU" sz="2400" dirty="0">
                <a:latin typeface="Bookman Old Style" panose="02050604050505020204" pitchFamily="18" charset="0"/>
              </a:rPr>
              <a:t> по отдельности. </a:t>
            </a:r>
            <a:r>
              <a:rPr lang="ru-RU" sz="2400" b="1" dirty="0">
                <a:latin typeface="Bookman Old Style" panose="02050604050505020204" pitchFamily="18" charset="0"/>
              </a:rPr>
              <a:t>Слабое</a:t>
            </a:r>
            <a:r>
              <a:rPr lang="ru-RU" sz="2400" dirty="0">
                <a:latin typeface="Bookman Old Style" panose="02050604050505020204" pitchFamily="18" charset="0"/>
              </a:rPr>
              <a:t> зацепление, напротив, является признаком хорошо структурированной и хорошо спроектированной системы.</a:t>
            </a:r>
          </a:p>
        </p:txBody>
      </p:sp>
    </p:spTree>
    <p:extLst>
      <p:ext uri="{BB962C8B-B14F-4D97-AF65-F5344CB8AC3E}">
        <p14:creationId xmlns:p14="http://schemas.microsoft.com/office/powerpoint/2010/main" val="27539571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740307"/>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5. Сильная (высокая) связность (</a:t>
            </a:r>
            <a:r>
              <a:rPr lang="ru-RU" sz="2400" b="1" dirty="0" err="1">
                <a:latin typeface="Bookman Old Style" panose="02050604050505020204" pitchFamily="18" charset="0"/>
              </a:rPr>
              <a:t>High</a:t>
            </a:r>
            <a:r>
              <a:rPr lang="ru-RU" sz="2400" b="1" dirty="0">
                <a:latin typeface="Bookman Old Style" panose="02050604050505020204" pitchFamily="18" charset="0"/>
              </a:rPr>
              <a:t> </a:t>
            </a:r>
            <a:r>
              <a:rPr lang="ru-RU" sz="2400" b="1" dirty="0" err="1">
                <a:latin typeface="Bookman Old Style" panose="02050604050505020204" pitchFamily="18" charset="0"/>
              </a:rPr>
              <a:t>Cohesion</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Основная статья: </a:t>
            </a:r>
            <a:r>
              <a:rPr lang="ru-RU" sz="2400" b="1" i="1" dirty="0">
                <a:latin typeface="Bookman Old Style" panose="02050604050505020204" pitchFamily="18" charset="0"/>
                <a:hlinkClick r:id="rId3" tooltip="Связность (программирование)"/>
              </a:rPr>
              <a:t>Связность (программирование</a:t>
            </a:r>
            <a:r>
              <a:rPr lang="ru-RU" sz="2400" b="1" i="1" dirty="0" smtClean="0">
                <a:latin typeface="Bookman Old Style" panose="02050604050505020204" pitchFamily="18" charset="0"/>
                <a:hlinkClick r:id="rId3" tooltip="Связность (программирование)"/>
              </a:rPr>
              <a:t>)</a:t>
            </a:r>
            <a:endParaRPr lang="ru-RU" sz="2400" b="1"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Связность</a:t>
            </a:r>
            <a:r>
              <a:rPr lang="ru-RU" sz="2400" dirty="0">
                <a:latin typeface="Bookman Old Style" panose="02050604050505020204" pitchFamily="18" charset="0"/>
              </a:rPr>
              <a:t> — мера силы взаимосвязанности элементов внутри </a:t>
            </a:r>
            <a:r>
              <a:rPr lang="ru-RU" sz="2400" dirty="0">
                <a:latin typeface="Bookman Old Style" panose="02050604050505020204" pitchFamily="18" charset="0"/>
                <a:hlinkClick r:id="rId4" tooltip="Модуль (программирование)"/>
              </a:rPr>
              <a:t>модуля</a:t>
            </a:r>
            <a:r>
              <a:rPr lang="ru-RU" sz="2400" dirty="0">
                <a:latin typeface="Bookman Old Style" panose="02050604050505020204" pitchFamily="18" charset="0"/>
              </a:rPr>
              <a:t>; способ и степень, в которой задачи, выполняемые некоторым программным модулем, связаны друг с </a:t>
            </a:r>
            <a:r>
              <a:rPr lang="ru-RU" sz="2400" dirty="0" smtClean="0">
                <a:latin typeface="Bookman Old Style" panose="02050604050505020204" pitchFamily="18" charset="0"/>
              </a:rPr>
              <a:t>другом.</a:t>
            </a: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Сильная</a:t>
            </a:r>
            <a:r>
              <a:rPr lang="ru-RU" sz="2400" dirty="0">
                <a:latin typeface="Bookman Old Style" panose="02050604050505020204" pitchFamily="18" charset="0"/>
              </a:rPr>
              <a:t> связность класса / модуля означает, что его элементы тесно связаны и сфокусированы.</a:t>
            </a:r>
          </a:p>
          <a:p>
            <a:pPr algn="just">
              <a:lnSpc>
                <a:spcPct val="150000"/>
              </a:lnSpc>
            </a:pPr>
            <a:r>
              <a:rPr lang="ru-RU" sz="2400" b="1" dirty="0">
                <a:latin typeface="Bookman Old Style" panose="02050604050505020204" pitchFamily="18" charset="0"/>
              </a:rPr>
              <a:t>Слабая</a:t>
            </a:r>
            <a:r>
              <a:rPr lang="ru-RU" sz="2400" dirty="0">
                <a:latin typeface="Bookman Old Style" panose="02050604050505020204" pitchFamily="18" charset="0"/>
              </a:rPr>
              <a:t> (низкая) связность класса / модуля означает, что он не сфокусирован на одной цели, его элементы предназначены для слишком многих несвязанных обязанностей. Такой модуль трудно понять, использовать и поддерживать.</a:t>
            </a:r>
          </a:p>
        </p:txBody>
      </p:sp>
    </p:spTree>
    <p:extLst>
      <p:ext uri="{BB962C8B-B14F-4D97-AF65-F5344CB8AC3E}">
        <p14:creationId xmlns:p14="http://schemas.microsoft.com/office/powerpoint/2010/main" val="253726162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563231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6. Полиморфизм (</a:t>
            </a:r>
            <a:r>
              <a:rPr lang="ru-RU" sz="2400" b="1" dirty="0" err="1">
                <a:latin typeface="Bookman Old Style" panose="02050604050505020204" pitchFamily="18" charset="0"/>
              </a:rPr>
              <a:t>Polymorphism</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См. также: </a:t>
            </a:r>
            <a:r>
              <a:rPr lang="ru-RU" sz="2400" i="1" dirty="0">
                <a:latin typeface="Bookman Old Style" panose="02050604050505020204" pitchFamily="18" charset="0"/>
                <a:hlinkClick r:id="rId3" tooltip="Полиморфизм (информатика)"/>
              </a:rPr>
              <a:t>Полиморфизм (информатика</a:t>
            </a:r>
            <a:r>
              <a:rPr lang="ru-RU" sz="2400" i="1" dirty="0" smtClean="0">
                <a:latin typeface="Bookman Old Style" panose="02050604050505020204" pitchFamily="18" charset="0"/>
                <a:hlinkClick r:id="rId3" tooltip="Полиморфизм (информатика)"/>
              </a:rPr>
              <a:t>)</a:t>
            </a:r>
            <a:endParaRPr lang="ru-RU" sz="2400"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Устройство и поведение системы:</a:t>
            </a:r>
          </a:p>
          <a:p>
            <a:pPr algn="just">
              <a:lnSpc>
                <a:spcPct val="150000"/>
              </a:lnSpc>
            </a:pPr>
            <a:r>
              <a:rPr lang="ru-RU" sz="2400" dirty="0">
                <a:latin typeface="Bookman Old Style" panose="02050604050505020204" pitchFamily="18" charset="0"/>
              </a:rPr>
              <a:t>Определяется данными;</a:t>
            </a:r>
          </a:p>
          <a:p>
            <a:pPr algn="just">
              <a:lnSpc>
                <a:spcPct val="150000"/>
              </a:lnSpc>
            </a:pPr>
            <a:r>
              <a:rPr lang="ru-RU" sz="2400" dirty="0">
                <a:latin typeface="Bookman Old Style" panose="02050604050505020204" pitchFamily="18" charset="0"/>
              </a:rPr>
              <a:t>Задано </a:t>
            </a:r>
            <a:r>
              <a:rPr lang="ru-RU" sz="2400" dirty="0">
                <a:latin typeface="Bookman Old Style" panose="02050604050505020204" pitchFamily="18" charset="0"/>
                <a:hlinkClick r:id="rId4" tooltip="Полиморфизм (программирование)"/>
              </a:rPr>
              <a:t>полиморфными операциями</a:t>
            </a:r>
            <a:r>
              <a:rPr lang="ru-RU" sz="2400" dirty="0">
                <a:latin typeface="Bookman Old Style" panose="02050604050505020204" pitchFamily="18" charset="0"/>
              </a:rPr>
              <a:t> её интерфейса</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Пример:</a:t>
            </a:r>
            <a:r>
              <a:rPr lang="ru-RU" sz="2400" dirty="0">
                <a:latin typeface="Bookman Old Style" panose="02050604050505020204" pitchFamily="18" charset="0"/>
              </a:rPr>
              <a:t> Адаптация коммерческой системы к </a:t>
            </a:r>
            <a:r>
              <a:rPr lang="ru-RU" sz="2400" i="1" dirty="0">
                <a:latin typeface="Bookman Old Style" panose="02050604050505020204" pitchFamily="18" charset="0"/>
              </a:rPr>
              <a:t>многообразию</a:t>
            </a:r>
            <a:r>
              <a:rPr lang="ru-RU" sz="2400" dirty="0">
                <a:latin typeface="Bookman Old Style" panose="02050604050505020204" pitchFamily="18" charset="0"/>
              </a:rPr>
              <a:t> систем учёта налогов может быть обеспечена через внешний интерфейс объектов-адаптеров (см. также: Шаблон «</a:t>
            </a:r>
            <a:r>
              <a:rPr lang="ru-RU" sz="2400" dirty="0">
                <a:latin typeface="Bookman Old Style" panose="02050604050505020204" pitchFamily="18" charset="0"/>
                <a:hlinkClick r:id="rId5" tooltip="Адаптер (шаблон проектирования)"/>
              </a:rPr>
              <a:t>Адаптеры</a:t>
            </a:r>
            <a:r>
              <a:rPr lang="ru-RU" sz="2400" dirty="0">
                <a:latin typeface="Bookman Old Style" panose="02050604050505020204" pitchFamily="18" charset="0"/>
              </a:rPr>
              <a:t>»).</a:t>
            </a:r>
          </a:p>
        </p:txBody>
      </p:sp>
    </p:spTree>
    <p:extLst>
      <p:ext uri="{BB962C8B-B14F-4D97-AF65-F5344CB8AC3E}">
        <p14:creationId xmlns:p14="http://schemas.microsoft.com/office/powerpoint/2010/main" val="9243904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612424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7. Чистая выдумка (</a:t>
            </a:r>
            <a:r>
              <a:rPr lang="ru-RU" sz="2400" b="1" dirty="0" err="1">
                <a:latin typeface="Bookman Old Style" panose="02050604050505020204" pitchFamily="18" charset="0"/>
              </a:rPr>
              <a:t>Pure</a:t>
            </a:r>
            <a:r>
              <a:rPr lang="ru-RU" sz="2400" b="1" dirty="0">
                <a:latin typeface="Bookman Old Style" panose="02050604050505020204" pitchFamily="18" charset="0"/>
              </a:rPr>
              <a:t> </a:t>
            </a:r>
            <a:r>
              <a:rPr lang="ru-RU" sz="2400" b="1" dirty="0" err="1">
                <a:latin typeface="Bookman Old Style" panose="02050604050505020204" pitchFamily="18" charset="0"/>
              </a:rPr>
              <a:t>Fabrication</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Не относится к </a:t>
            </a:r>
            <a:r>
              <a:rPr lang="ru-RU" sz="2400" dirty="0">
                <a:latin typeface="Bookman Old Style" panose="02050604050505020204" pitchFamily="18" charset="0"/>
                <a:hlinkClick r:id="rId3" tooltip="Предметная область"/>
              </a:rPr>
              <a:t>предметной области</a:t>
            </a:r>
            <a:r>
              <a:rPr lang="ru-RU" sz="2400" dirty="0">
                <a:latin typeface="Bookman Old Style" panose="02050604050505020204" pitchFamily="18" charset="0"/>
              </a:rPr>
              <a:t>, но:</a:t>
            </a:r>
          </a:p>
          <a:p>
            <a:pPr algn="just">
              <a:lnSpc>
                <a:spcPct val="150000"/>
              </a:lnSpc>
            </a:pPr>
            <a:r>
              <a:rPr lang="ru-RU" sz="2400" dirty="0">
                <a:latin typeface="Bookman Old Style" panose="02050604050505020204" pitchFamily="18" charset="0"/>
              </a:rPr>
              <a:t>Уменьшает зацепление;</a:t>
            </a:r>
          </a:p>
          <a:p>
            <a:pPr algn="just">
              <a:lnSpc>
                <a:spcPct val="150000"/>
              </a:lnSpc>
            </a:pPr>
            <a:r>
              <a:rPr lang="ru-RU" sz="2400" dirty="0">
                <a:latin typeface="Bookman Old Style" panose="02050604050505020204" pitchFamily="18" charset="0"/>
              </a:rPr>
              <a:t>Повышает связность;</a:t>
            </a:r>
          </a:p>
          <a:p>
            <a:pPr algn="just">
              <a:lnSpc>
                <a:spcPct val="150000"/>
              </a:lnSpc>
            </a:pPr>
            <a:r>
              <a:rPr lang="ru-RU" sz="2400" dirty="0">
                <a:latin typeface="Bookman Old Style" panose="02050604050505020204" pitchFamily="18" charset="0"/>
              </a:rPr>
              <a:t>Упрощает </a:t>
            </a:r>
            <a:r>
              <a:rPr lang="ru-RU" sz="2400" dirty="0">
                <a:latin typeface="Bookman Old Style" panose="02050604050505020204" pitchFamily="18" charset="0"/>
                <a:hlinkClick r:id="rId4" tooltip="Повторное использование кода"/>
              </a:rPr>
              <a:t>повторное использование</a:t>
            </a:r>
            <a:r>
              <a:rPr lang="ru-RU" sz="2400"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a:t>
            </a:r>
            <a:r>
              <a:rPr lang="ru-RU" sz="2400" i="1" dirty="0" err="1">
                <a:latin typeface="Bookman Old Style" panose="02050604050505020204" pitchFamily="18" charset="0"/>
              </a:rPr>
              <a:t>Pure</a:t>
            </a:r>
            <a:r>
              <a:rPr lang="ru-RU" sz="2400" i="1" dirty="0">
                <a:latin typeface="Bookman Old Style" panose="02050604050505020204" pitchFamily="18" charset="0"/>
              </a:rPr>
              <a:t> </a:t>
            </a:r>
            <a:r>
              <a:rPr lang="ru-RU" sz="2400" i="1" dirty="0" err="1">
                <a:latin typeface="Bookman Old Style" panose="02050604050505020204" pitchFamily="18" charset="0"/>
              </a:rPr>
              <a:t>Fabrication</a:t>
            </a:r>
            <a:r>
              <a:rPr lang="ru-RU" sz="2400" dirty="0">
                <a:latin typeface="Bookman Old Style" panose="02050604050505020204" pitchFamily="18" charset="0"/>
              </a:rPr>
              <a:t>» отражает концепцию сервисов в модели </a:t>
            </a:r>
            <a:r>
              <a:rPr lang="ru-RU" sz="2400" dirty="0">
                <a:latin typeface="Bookman Old Style" panose="02050604050505020204" pitchFamily="18" charset="0"/>
                <a:hlinkClick r:id="rId5" tooltip="Предметно-ориентированное проектирование"/>
              </a:rPr>
              <a:t>предметно-ориентированного проектирования</a:t>
            </a:r>
            <a:r>
              <a:rPr lang="ru-RU" sz="2400" dirty="0">
                <a:latin typeface="Bookman Old Style" panose="02050604050505020204" pitchFamily="18" charset="0"/>
              </a:rPr>
              <a:t>.</a:t>
            </a:r>
          </a:p>
          <a:p>
            <a:pPr algn="just">
              <a:lnSpc>
                <a:spcPct val="150000"/>
              </a:lnSpc>
            </a:pPr>
            <a:r>
              <a:rPr lang="ru-RU" sz="2400" b="1" dirty="0">
                <a:latin typeface="Bookman Old Style" panose="02050604050505020204" pitchFamily="18" charset="0"/>
              </a:rPr>
              <a:t>Пример задачи:</a:t>
            </a:r>
            <a:r>
              <a:rPr lang="ru-RU" sz="2400" dirty="0">
                <a:latin typeface="Bookman Old Style" panose="02050604050505020204" pitchFamily="18" charset="0"/>
              </a:rPr>
              <a:t> Не используя средства класса «А», внести его объекты в </a:t>
            </a:r>
            <a:r>
              <a:rPr lang="ru-RU" sz="2400" dirty="0">
                <a:latin typeface="Bookman Old Style" panose="02050604050505020204" pitchFamily="18" charset="0"/>
                <a:hlinkClick r:id="rId6" tooltip="База данных"/>
              </a:rPr>
              <a:t>базу данных</a:t>
            </a:r>
            <a:r>
              <a:rPr lang="ru-RU" sz="2400" dirty="0">
                <a:latin typeface="Bookman Old Style" panose="02050604050505020204" pitchFamily="18" charset="0"/>
              </a:rPr>
              <a:t>.</a:t>
            </a:r>
          </a:p>
          <a:p>
            <a:pPr algn="just">
              <a:lnSpc>
                <a:spcPct val="150000"/>
              </a:lnSpc>
            </a:pPr>
            <a:r>
              <a:rPr lang="ru-RU" sz="2400" b="1" dirty="0">
                <a:latin typeface="Bookman Old Style" panose="02050604050505020204" pitchFamily="18" charset="0"/>
              </a:rPr>
              <a:t>Решение:</a:t>
            </a:r>
            <a:r>
              <a:rPr lang="ru-RU" sz="2400" dirty="0">
                <a:latin typeface="Bookman Old Style" panose="02050604050505020204" pitchFamily="18" charset="0"/>
              </a:rPr>
              <a:t> Создать класс «Б» для записи объектов класса «А» (см. также: </a:t>
            </a:r>
            <a:r>
              <a:rPr lang="ru-RU" sz="2400" i="1" dirty="0">
                <a:latin typeface="Bookman Old Style" panose="02050604050505020204" pitchFamily="18" charset="0"/>
              </a:rPr>
              <a:t>«</a:t>
            </a:r>
            <a:r>
              <a:rPr lang="ru-RU" sz="2400" b="1" i="1" dirty="0" err="1">
                <a:latin typeface="Bookman Old Style" panose="02050604050505020204" pitchFamily="18" charset="0"/>
                <a:hlinkClick r:id="rId7" tooltip="Data Access Object"/>
              </a:rPr>
              <a:t>Data</a:t>
            </a:r>
            <a:r>
              <a:rPr lang="ru-RU" sz="2400" b="1" i="1" dirty="0">
                <a:latin typeface="Bookman Old Style" panose="02050604050505020204" pitchFamily="18" charset="0"/>
                <a:hlinkClick r:id="rId7" tooltip="Data Access Object"/>
              </a:rPr>
              <a:t> </a:t>
            </a:r>
            <a:r>
              <a:rPr lang="ru-RU" sz="2400" b="1" i="1" dirty="0" err="1">
                <a:latin typeface="Bookman Old Style" panose="02050604050505020204" pitchFamily="18" charset="0"/>
                <a:hlinkClick r:id="rId7" tooltip="Data Access Object"/>
              </a:rPr>
              <a:t>Access</a:t>
            </a:r>
            <a:r>
              <a:rPr lang="ru-RU" sz="2400" b="1" i="1" dirty="0">
                <a:latin typeface="Bookman Old Style" panose="02050604050505020204" pitchFamily="18" charset="0"/>
                <a:hlinkClick r:id="rId7" tooltip="Data Access Object"/>
              </a:rPr>
              <a:t> </a:t>
            </a:r>
            <a:r>
              <a:rPr lang="ru-RU" sz="2400" b="1" i="1" dirty="0" err="1">
                <a:latin typeface="Bookman Old Style" panose="02050604050505020204" pitchFamily="18" charset="0"/>
                <a:hlinkClick r:id="rId7" tooltip="Data Access Object"/>
              </a:rPr>
              <a:t>Object</a:t>
            </a:r>
            <a:r>
              <a:rPr lang="ru-RU" sz="2400" dirty="0">
                <a:latin typeface="Bookman Old Style" panose="02050604050505020204" pitchFamily="18" charset="0"/>
              </a:rPr>
              <a:t>»).</a:t>
            </a:r>
          </a:p>
        </p:txBody>
      </p:sp>
    </p:spTree>
    <p:extLst>
      <p:ext uri="{BB962C8B-B14F-4D97-AF65-F5344CB8AC3E}">
        <p14:creationId xmlns:p14="http://schemas.microsoft.com/office/powerpoint/2010/main" val="418569294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5078313"/>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8. Перенаправление (</a:t>
            </a:r>
            <a:r>
              <a:rPr lang="ru-RU" sz="2400" b="1" dirty="0" err="1">
                <a:latin typeface="Bookman Old Style" panose="02050604050505020204" pitchFamily="18" charset="0"/>
              </a:rPr>
              <a:t>Indirection</a:t>
            </a:r>
            <a:r>
              <a:rPr lang="ru-RU" sz="2400" b="1" dirty="0">
                <a:latin typeface="Bookman Old Style" panose="02050604050505020204" pitchFamily="18" charset="0"/>
              </a:rPr>
              <a:t>)</a:t>
            </a:r>
          </a:p>
          <a:p>
            <a:pPr algn="just">
              <a:lnSpc>
                <a:spcPct val="150000"/>
              </a:lnSpc>
            </a:pPr>
            <a:r>
              <a:rPr lang="ru-RU" sz="2400" i="1" dirty="0">
                <a:latin typeface="Bookman Old Style" panose="02050604050505020204" pitchFamily="18" charset="0"/>
              </a:rPr>
              <a:t>См. также: </a:t>
            </a:r>
            <a:r>
              <a:rPr lang="ru-RU" sz="2400" i="1" dirty="0">
                <a:latin typeface="Bookman Old Style" panose="02050604050505020204" pitchFamily="18" charset="0"/>
                <a:hlinkClick r:id="rId3" tooltip="Посредник (шаблон проектирования)"/>
              </a:rPr>
              <a:t>Посредник (шаблон проектирования</a:t>
            </a:r>
            <a:r>
              <a:rPr lang="ru-RU" sz="2400" i="1" dirty="0" smtClean="0">
                <a:latin typeface="Bookman Old Style" panose="02050604050505020204" pitchFamily="18" charset="0"/>
                <a:hlinkClick r:id="rId3" tooltip="Посредник (шаблон проектирования)"/>
              </a:rPr>
              <a:t>)</a:t>
            </a:r>
            <a:endParaRPr lang="ru-RU" sz="2400" i="1" dirty="0" smtClean="0">
              <a:latin typeface="Bookman Old Style" panose="02050604050505020204" pitchFamily="18" charset="0"/>
            </a:endParaRPr>
          </a:p>
          <a:p>
            <a:pPr algn="just">
              <a:lnSpc>
                <a:spcPct val="150000"/>
              </a:lnSpc>
            </a:pPr>
            <a:endParaRPr lang="ru-RU" sz="2400" i="1" dirty="0">
              <a:latin typeface="Bookman Old Style" panose="02050604050505020204" pitchFamily="18" charset="0"/>
            </a:endParaRPr>
          </a:p>
          <a:p>
            <a:pPr algn="just">
              <a:lnSpc>
                <a:spcPct val="150000"/>
              </a:lnSpc>
            </a:pPr>
            <a:r>
              <a:rPr lang="ru-RU" sz="2400" dirty="0">
                <a:latin typeface="Bookman Old Style" panose="02050604050505020204" pitchFamily="18" charset="0"/>
              </a:rPr>
              <a:t>Слабое зацепление между элементами системы (и возможность повторного использования) обеспечивается назначением промежуточного объекта их </a:t>
            </a:r>
            <a:r>
              <a:rPr lang="ru-RU" sz="2400" b="1" dirty="0">
                <a:latin typeface="Bookman Old Style" panose="02050604050505020204" pitchFamily="18" charset="0"/>
              </a:rPr>
              <a:t>посредником</a:t>
            </a:r>
            <a:r>
              <a:rPr lang="ru-RU" sz="2400" dirty="0" smtClean="0">
                <a:latin typeface="Bookman Old Style" panose="02050604050505020204" pitchFamily="18" charset="0"/>
              </a:rPr>
              <a:t>.</a:t>
            </a:r>
          </a:p>
          <a:p>
            <a:pPr algn="just">
              <a:lnSpc>
                <a:spcPct val="150000"/>
              </a:lnSpc>
            </a:pPr>
            <a:endParaRPr lang="ru-RU" sz="2400" dirty="0">
              <a:latin typeface="Bookman Old Style" panose="02050604050505020204" pitchFamily="18" charset="0"/>
            </a:endParaRPr>
          </a:p>
          <a:p>
            <a:pPr algn="just">
              <a:lnSpc>
                <a:spcPct val="150000"/>
              </a:lnSpc>
            </a:pPr>
            <a:r>
              <a:rPr lang="ru-RU" sz="2400" b="1" dirty="0">
                <a:latin typeface="Bookman Old Style" panose="02050604050505020204" pitchFamily="18" charset="0"/>
              </a:rPr>
              <a:t>Пример:</a:t>
            </a:r>
            <a:r>
              <a:rPr lang="ru-RU" sz="2400" dirty="0">
                <a:latin typeface="Bookman Old Style" panose="02050604050505020204" pitchFamily="18" charset="0"/>
              </a:rPr>
              <a:t> В архитектуре </a:t>
            </a:r>
            <a:r>
              <a:rPr lang="ru-RU" sz="2400" dirty="0" err="1">
                <a:latin typeface="Bookman Old Style" panose="02050604050505020204" pitchFamily="18" charset="0"/>
                <a:hlinkClick r:id="rId4" tooltip="Model-view-controller"/>
              </a:rPr>
              <a:t>Model-View-Controller</a:t>
            </a:r>
            <a:r>
              <a:rPr lang="ru-RU" sz="2400" dirty="0">
                <a:latin typeface="Bookman Old Style" panose="02050604050505020204" pitchFamily="18" charset="0"/>
              </a:rPr>
              <a:t>, </a:t>
            </a:r>
            <a:r>
              <a:rPr lang="ru-RU" sz="2400" i="1" dirty="0">
                <a:latin typeface="Bookman Old Style" panose="02050604050505020204" pitchFamily="18" charset="0"/>
              </a:rPr>
              <a:t>контроллер</a:t>
            </a:r>
            <a:r>
              <a:rPr lang="ru-RU" sz="2400" dirty="0">
                <a:latin typeface="Bookman Old Style" panose="02050604050505020204" pitchFamily="18" charset="0"/>
              </a:rPr>
              <a:t> </a:t>
            </a:r>
            <a:r>
              <a:rPr lang="ru-RU" sz="2400" dirty="0" smtClean="0">
                <a:latin typeface="Bookman Old Style" panose="02050604050505020204" pitchFamily="18" charset="0"/>
              </a:rPr>
              <a:t>ослабляет </a:t>
            </a:r>
            <a:r>
              <a:rPr lang="ru-RU" sz="2400" dirty="0">
                <a:latin typeface="Bookman Old Style" panose="02050604050505020204" pitchFamily="18" charset="0"/>
              </a:rPr>
              <a:t>зацепление </a:t>
            </a:r>
            <a:r>
              <a:rPr lang="ru-RU" sz="2400" dirty="0" smtClean="0">
                <a:latin typeface="Bookman Old Style" panose="02050604050505020204" pitchFamily="18" charset="0"/>
              </a:rPr>
              <a:t>данных</a:t>
            </a:r>
            <a:r>
              <a:rPr lang="ru-RU" sz="2400" dirty="0">
                <a:latin typeface="Bookman Old Style" panose="02050604050505020204" pitchFamily="18" charset="0"/>
              </a:rPr>
              <a:t> с их </a:t>
            </a:r>
            <a:r>
              <a:rPr lang="ru-RU" sz="2400" dirty="0" smtClean="0">
                <a:latin typeface="Bookman Old Style" panose="02050604050505020204" pitchFamily="18" charset="0"/>
              </a:rPr>
              <a:t>представлением </a:t>
            </a:r>
            <a:r>
              <a:rPr lang="ru-RU" sz="2400" i="1" dirty="0" smtClean="0">
                <a:latin typeface="Bookman Old Style" panose="02050604050505020204" pitchFamily="18" charset="0"/>
              </a:rPr>
              <a:t>(англ. </a:t>
            </a:r>
            <a:r>
              <a:rPr lang="ru-RU" sz="2400" i="1" dirty="0" err="1" smtClean="0">
                <a:latin typeface="Bookman Old Style" panose="02050604050505020204" pitchFamily="18" charset="0"/>
              </a:rPr>
              <a:t>view</a:t>
            </a:r>
            <a:r>
              <a:rPr lang="ru-RU" sz="2400" i="1" dirty="0" smtClean="0">
                <a:latin typeface="Bookman Old Style" panose="02050604050505020204" pitchFamily="18" charset="0"/>
              </a:rPr>
              <a:t>)</a:t>
            </a:r>
            <a:r>
              <a:rPr lang="ru-RU" sz="2400" dirty="0" smtClean="0">
                <a:latin typeface="Bookman Old Style" panose="02050604050505020204" pitchFamily="18" charset="0"/>
              </a:rPr>
              <a:t>.</a:t>
            </a:r>
            <a:endParaRPr lang="ru-RU" sz="2400" dirty="0">
              <a:latin typeface="Bookman Old Style" panose="02050604050505020204" pitchFamily="18" charset="0"/>
            </a:endParaRPr>
          </a:p>
        </p:txBody>
      </p:sp>
    </p:spTree>
    <p:extLst>
      <p:ext uri="{BB962C8B-B14F-4D97-AF65-F5344CB8AC3E}">
        <p14:creationId xmlns:p14="http://schemas.microsoft.com/office/powerpoint/2010/main" val="177383265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963944" y="6472639"/>
            <a:ext cx="18473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2400" b="0" i="0" u="none" strike="noStrike" cap="none" normalizeH="0" baseline="0" smtClean="0">
                <a:ln>
                  <a:noFill/>
                </a:ln>
                <a:solidFill>
                  <a:schemeClr val="tx1"/>
                </a:solidFill>
                <a:effectLst/>
                <a:latin typeface="Arial" panose="020B0604020202020204" pitchFamily="34" charset="0"/>
              </a:rPr>
              <a:t/>
            </a:r>
            <a:br>
              <a:rPr kumimoji="0" lang="ru-RU" altLang="ru-RU" sz="2400" b="0" i="0" u="none" strike="noStrike" cap="none" normalizeH="0" baseline="0" smtClean="0">
                <a:ln>
                  <a:noFill/>
                </a:ln>
                <a:solidFill>
                  <a:schemeClr val="tx1"/>
                </a:solidFill>
                <a:effectLst/>
                <a:latin typeface="Arial" panose="020B0604020202020204" pitchFamily="34" charset="0"/>
              </a:rPr>
            </a:br>
            <a:endParaRPr kumimoji="0" lang="ru-RU" altLang="ru-RU" sz="2400" b="0" i="0" u="none" strike="noStrike" cap="none" normalizeH="0" baseline="0" smtClean="0">
              <a:ln>
                <a:noFill/>
              </a:ln>
              <a:solidFill>
                <a:schemeClr val="tx1"/>
              </a:solidFill>
              <a:effectLst/>
              <a:latin typeface="Arial" panose="020B0604020202020204" pitchFamily="34" charset="0"/>
            </a:endParaRPr>
          </a:p>
        </p:txBody>
      </p:sp>
      <p:sp>
        <p:nvSpPr>
          <p:cNvPr id="3" name="Прямоугольник 2"/>
          <p:cNvSpPr/>
          <p:nvPr/>
        </p:nvSpPr>
        <p:spPr>
          <a:xfrm>
            <a:off x="0" y="0"/>
            <a:ext cx="12191999" cy="3359061"/>
          </a:xfrm>
          <a:prstGeom prst="rect">
            <a:avLst/>
          </a:prstGeom>
        </p:spPr>
        <p:txBody>
          <a:bodyPr wrap="square" lIns="360000" rIns="360000">
            <a:spAutoFit/>
          </a:bodyPr>
          <a:lstStyle/>
          <a:p>
            <a:pPr algn="just">
              <a:lnSpc>
                <a:spcPct val="150000"/>
              </a:lnSpc>
            </a:pPr>
            <a:r>
              <a:rPr lang="ru-RU" sz="2400" b="1" dirty="0">
                <a:latin typeface="Bookman Old Style" panose="02050604050505020204" pitchFamily="18" charset="0"/>
              </a:rPr>
              <a:t>9. Устойчивость к изменениям (</a:t>
            </a:r>
            <a:r>
              <a:rPr lang="ru-RU" sz="2400" b="1" dirty="0" err="1">
                <a:latin typeface="Bookman Old Style" panose="02050604050505020204" pitchFamily="18" charset="0"/>
              </a:rPr>
              <a:t>Protected</a:t>
            </a:r>
            <a:r>
              <a:rPr lang="ru-RU" sz="2400" b="1" dirty="0">
                <a:latin typeface="Bookman Old Style" panose="02050604050505020204" pitchFamily="18" charset="0"/>
              </a:rPr>
              <a:t> </a:t>
            </a:r>
            <a:r>
              <a:rPr lang="ru-RU" sz="2400" b="1" dirty="0" err="1">
                <a:latin typeface="Bookman Old Style" panose="02050604050505020204" pitchFamily="18" charset="0"/>
              </a:rPr>
              <a:t>Variations</a:t>
            </a:r>
            <a:r>
              <a:rPr lang="ru-RU" sz="2400" b="1" dirty="0">
                <a:latin typeface="Bookman Old Style" panose="02050604050505020204" pitchFamily="18" charset="0"/>
              </a:rPr>
              <a:t>)</a:t>
            </a:r>
          </a:p>
          <a:p>
            <a:pPr algn="just">
              <a:lnSpc>
                <a:spcPct val="150000"/>
              </a:lnSpc>
            </a:pPr>
            <a:r>
              <a:rPr lang="ru-RU" sz="2400" dirty="0">
                <a:latin typeface="Bookman Old Style" panose="02050604050505020204" pitchFamily="18" charset="0"/>
              </a:rPr>
              <a:t>Шаблон защищает элементы от изменения другими элементами (объектами или подсистемами) с помощью вынесения взаимодействия в фиксированный </a:t>
            </a:r>
            <a:r>
              <a:rPr lang="ru-RU" sz="2400" dirty="0">
                <a:latin typeface="Bookman Old Style" panose="02050604050505020204" pitchFamily="18" charset="0"/>
                <a:hlinkClick r:id="rId3" tooltip="Интерфейс (объектно-ориентированное программирование)"/>
              </a:rPr>
              <a:t>интерфейс</a:t>
            </a:r>
            <a:r>
              <a:rPr lang="ru-RU" sz="2400" dirty="0">
                <a:latin typeface="Bookman Old Style" panose="02050604050505020204" pitchFamily="18" charset="0"/>
              </a:rPr>
              <a:t>, через который (и только через который) возможно взаимодействие между элементами. Поведение может варьироваться лишь через создание другой реализации интерфейса.</a:t>
            </a:r>
          </a:p>
        </p:txBody>
      </p:sp>
    </p:spTree>
    <p:extLst>
      <p:ext uri="{BB962C8B-B14F-4D97-AF65-F5344CB8AC3E}">
        <p14:creationId xmlns:p14="http://schemas.microsoft.com/office/powerpoint/2010/main" val="72939555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33375" y="219075"/>
            <a:ext cx="11610975" cy="1200329"/>
          </a:xfrm>
          <a:prstGeom prst="rect">
            <a:avLst/>
          </a:prstGeom>
        </p:spPr>
        <p:txBody>
          <a:bodyPr wrap="square">
            <a:spAutoFit/>
          </a:bodyPr>
          <a:lstStyle/>
          <a:p>
            <a:pPr algn="just">
              <a:lnSpc>
                <a:spcPct val="150000"/>
              </a:lnSpc>
            </a:pPr>
            <a:r>
              <a:rPr lang="ru-RU" sz="2400" b="1" dirty="0">
                <a:latin typeface="Bookman Old Style" panose="02050604050505020204" pitchFamily="18" charset="0"/>
              </a:rPr>
              <a:t>Картинки взяты с сайта:</a:t>
            </a:r>
          </a:p>
          <a:p>
            <a:pPr algn="just">
              <a:lnSpc>
                <a:spcPct val="150000"/>
              </a:lnSpc>
            </a:pPr>
            <a:r>
              <a:rPr lang="en-US" sz="2400" b="1" dirty="0">
                <a:latin typeface="Bookman Old Style" panose="02050604050505020204" pitchFamily="18" charset="0"/>
                <a:hlinkClick r:id="rId2"/>
              </a:rPr>
              <a:t>https://habr.com/ru/companies/productivity_inside/articles/505430/</a:t>
            </a:r>
            <a:r>
              <a:rPr lang="ru-RU" sz="2400" b="1" dirty="0">
                <a:latin typeface="Bookman Old Style" panose="02050604050505020204" pitchFamily="18" charset="0"/>
              </a:rPr>
              <a:t> </a:t>
            </a:r>
          </a:p>
        </p:txBody>
      </p:sp>
    </p:spTree>
    <p:extLst>
      <p:ext uri="{BB962C8B-B14F-4D97-AF65-F5344CB8AC3E}">
        <p14:creationId xmlns:p14="http://schemas.microsoft.com/office/powerpoint/2010/main" val="1471088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lIns="360000" rIns="360000">
            <a:spAutoFit/>
          </a:bodyPr>
          <a:lstStyle/>
          <a:p>
            <a:pPr algn="just">
              <a:lnSpc>
                <a:spcPct val="150000"/>
              </a:lnSpc>
            </a:pPr>
            <a:r>
              <a:rPr lang="ru-RU" sz="2400" b="1" dirty="0">
                <a:solidFill>
                  <a:srgbClr val="000000"/>
                </a:solidFill>
                <a:latin typeface="Bookman Old Style" panose="02050604050505020204" pitchFamily="18" charset="0"/>
              </a:rPr>
              <a:t>Ассоциация</a:t>
            </a:r>
            <a:r>
              <a:rPr lang="ru-RU" sz="2400" dirty="0">
                <a:solidFill>
                  <a:srgbClr val="000000"/>
                </a:solidFill>
                <a:latin typeface="Bookman Old Style" panose="02050604050505020204" pitchFamily="18" charset="0"/>
              </a:rPr>
              <a:t> - это отношение, при котором объекты одного типа неким образом связаны с объектами другого типа. Например, объект одного типа содержит или использует объект другого типа. Например, игрок играет в определенной команде</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Team</a:t>
            </a:r>
            <a:endParaRPr lang="en-US" sz="2400" dirty="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Player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Team </a:t>
            </a:r>
            <a:r>
              <a:rPr lang="en-US" sz="2400" dirty="0" err="1">
                <a:solidFill>
                  <a:srgbClr val="000000"/>
                </a:solidFill>
                <a:latin typeface="Cascadia Mono" panose="020B0609020000020004" pitchFamily="49" charset="0"/>
              </a:rPr>
              <a:t>Team</a:t>
            </a:r>
            <a:r>
              <a:rPr lang="en-US" sz="2400" dirty="0">
                <a:solidFill>
                  <a:srgbClr val="000000"/>
                </a:solidFill>
                <a:latin typeface="Cascadia Mono" panose="020B0609020000020004" pitchFamily="49" charset="0"/>
              </a:rPr>
              <a:t> { </a:t>
            </a:r>
            <a:r>
              <a:rPr lang="en-US" sz="2400" dirty="0">
                <a:solidFill>
                  <a:srgbClr val="0000FF"/>
                </a:solidFill>
                <a:latin typeface="Cascadia Mono" panose="020B0609020000020004" pitchFamily="49" charset="0"/>
              </a:rPr>
              <a:t>get</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set</a:t>
            </a:r>
            <a:r>
              <a:rPr lang="en-US"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endParaRPr lang="en-US" sz="2400" dirty="0" smtClean="0">
              <a:solidFill>
                <a:srgbClr val="000000"/>
              </a:solidFill>
              <a:latin typeface="Cascadia Mono" panose="020B0609020000020004" pitchFamily="49" charset="0"/>
            </a:endParaRPr>
          </a:p>
          <a:p>
            <a:pPr algn="just">
              <a:lnSpc>
                <a:spcPct val="150000"/>
              </a:lnSpc>
            </a:pPr>
            <a:r>
              <a:rPr lang="ru-RU" sz="2400" dirty="0">
                <a:solidFill>
                  <a:srgbClr val="000000"/>
                </a:solidFill>
                <a:latin typeface="Bookman Old Style" panose="02050604050505020204" pitchFamily="18" charset="0"/>
              </a:rPr>
              <a:t>Класс </a:t>
            </a:r>
            <a:r>
              <a:rPr lang="ru-RU" sz="2400" dirty="0" err="1">
                <a:solidFill>
                  <a:srgbClr val="000000"/>
                </a:solidFill>
                <a:latin typeface="Bookman Old Style" panose="02050604050505020204" pitchFamily="18" charset="0"/>
              </a:rPr>
              <a:t>Player</a:t>
            </a:r>
            <a:r>
              <a:rPr lang="ru-RU" sz="2400" dirty="0">
                <a:solidFill>
                  <a:srgbClr val="000000"/>
                </a:solidFill>
                <a:latin typeface="Bookman Old Style" panose="02050604050505020204" pitchFamily="18" charset="0"/>
              </a:rPr>
              <a:t> связан отношением ассоциации с </a:t>
            </a:r>
            <a:r>
              <a:rPr lang="ru-RU" sz="2400" dirty="0" err="1">
                <a:solidFill>
                  <a:srgbClr val="000000"/>
                </a:solidFill>
                <a:latin typeface="Bookman Old Style" panose="02050604050505020204" pitchFamily="18" charset="0"/>
              </a:rPr>
              <a:t>класом</a:t>
            </a:r>
            <a:r>
              <a:rPr lang="ru-RU" sz="2400" dirty="0">
                <a:solidFill>
                  <a:srgbClr val="000000"/>
                </a:solidFill>
                <a:latin typeface="Bookman Old Style" panose="02050604050505020204" pitchFamily="18" charset="0"/>
              </a:rPr>
              <a:t> </a:t>
            </a:r>
            <a:r>
              <a:rPr lang="ru-RU" sz="2400" dirty="0" err="1">
                <a:solidFill>
                  <a:srgbClr val="000000"/>
                </a:solidFill>
                <a:latin typeface="Bookman Old Style" panose="02050604050505020204" pitchFamily="18" charset="0"/>
              </a:rPr>
              <a:t>Team</a:t>
            </a:r>
            <a:r>
              <a:rPr lang="ru-RU" sz="2400" dirty="0">
                <a:solidFill>
                  <a:srgbClr val="000000"/>
                </a:solidFill>
                <a:latin typeface="Bookman Old Style" panose="02050604050505020204" pitchFamily="18" charset="0"/>
              </a:rPr>
              <a:t>. Нередко при отношении ассоциации указывается кратность связей. </a:t>
            </a:r>
            <a:r>
              <a:rPr lang="ru-RU" sz="2400" dirty="0" smtClean="0">
                <a:solidFill>
                  <a:srgbClr val="000000"/>
                </a:solidFill>
                <a:latin typeface="Bookman Old Style" panose="02050604050505020204" pitchFamily="18" charset="0"/>
              </a:rPr>
              <a:t>В данном случае одна </a:t>
            </a:r>
            <a:r>
              <a:rPr lang="ru-RU" sz="2400" dirty="0">
                <a:solidFill>
                  <a:srgbClr val="000000"/>
                </a:solidFill>
                <a:latin typeface="Bookman Old Style" panose="02050604050505020204" pitchFamily="18" charset="0"/>
              </a:rPr>
              <a:t>команда будет соответствовать многим игрокам</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a:p>
            <a:pPr algn="just">
              <a:lnSpc>
                <a:spcPct val="150000"/>
              </a:lnSpc>
            </a:pPr>
            <a:r>
              <a:rPr lang="ru-RU" sz="2400" dirty="0">
                <a:solidFill>
                  <a:srgbClr val="000000"/>
                </a:solidFill>
                <a:latin typeface="Bookman Old Style" panose="02050604050505020204" pitchFamily="18" charset="0"/>
              </a:rPr>
              <a:t>Агрегация и композиция являются частными случаями ассоциации.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254790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62364"/>
          </a:xfrm>
          <a:prstGeom prst="rect">
            <a:avLst/>
          </a:prstGeom>
        </p:spPr>
        <p:txBody>
          <a:bodyPr wrap="square" lIns="360000" rIns="360000">
            <a:spAutoFit/>
          </a:bodyPr>
          <a:lstStyle/>
          <a:p>
            <a:pPr algn="just">
              <a:lnSpc>
                <a:spcPct val="150000"/>
              </a:lnSpc>
            </a:pPr>
            <a:r>
              <a:rPr lang="ru-RU" sz="2400" b="1" dirty="0">
                <a:solidFill>
                  <a:srgbClr val="000000"/>
                </a:solidFill>
                <a:latin typeface="Bookman Old Style" panose="02050604050505020204" pitchFamily="18" charset="0"/>
              </a:rPr>
              <a:t>Композиция</a:t>
            </a:r>
            <a:r>
              <a:rPr lang="ru-RU" sz="2400" dirty="0">
                <a:solidFill>
                  <a:srgbClr val="000000"/>
                </a:solidFill>
                <a:latin typeface="Bookman Old Style" panose="02050604050505020204" pitchFamily="18" charset="0"/>
              </a:rPr>
              <a:t> определяет отношение HAS A, то есть отношение "имеет". Например, в класс автомобиля содержит объект класса электрического двигателя</a:t>
            </a:r>
            <a:r>
              <a:rPr lang="ru-RU" sz="2400" dirty="0" smtClean="0">
                <a:solidFill>
                  <a:srgbClr val="000000"/>
                </a:solidFill>
                <a:latin typeface="Bookman Old Style" panose="02050604050505020204" pitchFamily="18" charset="0"/>
              </a:rPr>
              <a:t>:</a:t>
            </a: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err="1" smtClean="0">
                <a:solidFill>
                  <a:srgbClr val="2B91AF"/>
                </a:solidFill>
                <a:latin typeface="Cascadia Mono" panose="020B0609020000020004" pitchFamily="49" charset="0"/>
              </a:rPr>
              <a:t>ElectricEngine</a:t>
            </a:r>
            <a:r>
              <a:rPr lang="en-US" sz="2400" dirty="0" smtClean="0">
                <a:solidFill>
                  <a:srgbClr val="000000"/>
                </a:solidFill>
                <a:latin typeface="Cascadia Mono" panose="020B0609020000020004" pitchFamily="49" charset="0"/>
              </a:rPr>
              <a:t> </a:t>
            </a:r>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 engine;</a:t>
            </a:r>
          </a:p>
          <a:p>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public</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smtClean="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ru-RU" sz="2400" dirty="0">
                <a:solidFill>
                  <a:srgbClr val="000000"/>
                </a:solidFill>
                <a:latin typeface="Cascadia Mono" panose="020B0609020000020004" pitchFamily="49" charset="0"/>
              </a:rPr>
              <a:t>{</a:t>
            </a:r>
          </a:p>
          <a:p>
            <a:r>
              <a:rPr lang="en-US" sz="2400" dirty="0">
                <a:solidFill>
                  <a:srgbClr val="000000"/>
                </a:solidFill>
                <a:latin typeface="Cascadia Mono" panose="020B0609020000020004" pitchFamily="49" charset="0"/>
              </a:rPr>
              <a:t>        engine = </a:t>
            </a:r>
            <a:r>
              <a:rPr lang="en-US" sz="2400" dirty="0">
                <a:solidFill>
                  <a:srgbClr val="0000FF"/>
                </a:solidFill>
                <a:latin typeface="Cascadia Mono" panose="020B0609020000020004" pitchFamily="49" charset="0"/>
              </a:rPr>
              <a:t>new</a:t>
            </a:r>
            <a:r>
              <a:rPr lang="en-US" sz="2400" dirty="0">
                <a:solidFill>
                  <a:srgbClr val="000000"/>
                </a:solidFill>
                <a:latin typeface="Cascadia Mono" panose="020B0609020000020004" pitchFamily="49" charset="0"/>
              </a:rPr>
              <a:t> </a:t>
            </a:r>
            <a:r>
              <a:rPr lang="en-US" sz="2400" dirty="0" err="1">
                <a:solidFill>
                  <a:srgbClr val="000000"/>
                </a:solidFill>
                <a:latin typeface="Cascadia Mono" panose="020B0609020000020004" pitchFamily="49" charset="0"/>
              </a:rPr>
              <a:t>ElectricEngine</a:t>
            </a:r>
            <a:r>
              <a:rPr lang="en-US" sz="2400" dirty="0">
                <a:solidFill>
                  <a:srgbClr val="000000"/>
                </a:solidFill>
                <a:latin typeface="Cascadia Mono" panose="020B0609020000020004" pitchFamily="49" charset="0"/>
              </a:rPr>
              <a:t>();</a:t>
            </a:r>
          </a:p>
          <a:p>
            <a:r>
              <a:rPr lang="ru-RU" sz="2400" dirty="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lnSpc>
                <a:spcPct val="114000"/>
              </a:lnSpc>
            </a:pPr>
            <a:r>
              <a:rPr lang="ru-RU" sz="2400" dirty="0" smtClean="0">
                <a:solidFill>
                  <a:srgbClr val="000000"/>
                </a:solidFill>
                <a:latin typeface="Bookman Old Style" panose="02050604050505020204" pitchFamily="18" charset="0"/>
              </a:rPr>
              <a:t>Класс </a:t>
            </a:r>
            <a:r>
              <a:rPr lang="ru-RU" sz="2400" dirty="0">
                <a:solidFill>
                  <a:srgbClr val="000000"/>
                </a:solidFill>
                <a:latin typeface="Bookman Old Style" panose="02050604050505020204" pitchFamily="18" charset="0"/>
              </a:rPr>
              <a:t>автомобиля </a:t>
            </a:r>
            <a:r>
              <a:rPr lang="ru-RU" sz="2400" dirty="0" smtClean="0">
                <a:solidFill>
                  <a:srgbClr val="000000"/>
                </a:solidFill>
                <a:latin typeface="Bookman Old Style" panose="02050604050505020204" pitchFamily="18" charset="0"/>
              </a:rPr>
              <a:t>управляет </a:t>
            </a:r>
            <a:r>
              <a:rPr lang="ru-RU" sz="2400" dirty="0">
                <a:solidFill>
                  <a:srgbClr val="000000"/>
                </a:solidFill>
                <a:latin typeface="Bookman Old Style" panose="02050604050505020204" pitchFamily="18" charset="0"/>
              </a:rPr>
              <a:t>жизненным циклом </a:t>
            </a:r>
            <a:r>
              <a:rPr lang="ru-RU" sz="2400" dirty="0" smtClean="0">
                <a:solidFill>
                  <a:srgbClr val="000000"/>
                </a:solidFill>
                <a:latin typeface="Bookman Old Style" panose="02050604050505020204" pitchFamily="18" charset="0"/>
              </a:rPr>
              <a:t>двигателя</a:t>
            </a:r>
            <a:r>
              <a:rPr lang="ru-RU" sz="2400" dirty="0">
                <a:solidFill>
                  <a:srgbClr val="000000"/>
                </a:solidFill>
                <a:latin typeface="Bookman Old Style" panose="02050604050505020204" pitchFamily="18" charset="0"/>
              </a:rPr>
              <a:t>. При уничтожении </a:t>
            </a:r>
            <a:r>
              <a:rPr lang="ru-RU" sz="2400" dirty="0" smtClean="0">
                <a:solidFill>
                  <a:srgbClr val="000000"/>
                </a:solidFill>
                <a:latin typeface="Bookman Old Style" panose="02050604050505020204" pitchFamily="18" charset="0"/>
              </a:rPr>
              <a:t>автомобиля вместе </a:t>
            </a:r>
            <a:r>
              <a:rPr lang="ru-RU" sz="2400" dirty="0">
                <a:solidFill>
                  <a:srgbClr val="000000"/>
                </a:solidFill>
                <a:latin typeface="Bookman Old Style" panose="02050604050505020204" pitchFamily="18" charset="0"/>
              </a:rPr>
              <a:t>с ним будет уничтожен и объект двигателя. </a:t>
            </a:r>
            <a:r>
              <a:rPr lang="ru-RU" sz="2400" dirty="0" smtClean="0">
                <a:solidFill>
                  <a:srgbClr val="000000"/>
                </a:solidFill>
                <a:latin typeface="Bookman Old Style" panose="02050604050505020204" pitchFamily="18" charset="0"/>
              </a:rPr>
              <a:t>Объект автомобиля – главный, </a:t>
            </a:r>
            <a:r>
              <a:rPr lang="ru-RU" sz="2400" dirty="0">
                <a:solidFill>
                  <a:srgbClr val="000000"/>
                </a:solidFill>
                <a:latin typeface="Bookman Old Style" panose="02050604050505020204" pitchFamily="18" charset="0"/>
              </a:rPr>
              <a:t>а объект двигателя - </a:t>
            </a:r>
            <a:r>
              <a:rPr lang="ru-RU" sz="2400" dirty="0" smtClean="0">
                <a:solidFill>
                  <a:srgbClr val="000000"/>
                </a:solidFill>
                <a:latin typeface="Bookman Old Style" panose="02050604050505020204" pitchFamily="18" charset="0"/>
              </a:rPr>
              <a:t>зависимый</a:t>
            </a:r>
            <a:r>
              <a:rPr lang="ru-RU" sz="2400" dirty="0">
                <a:solidFill>
                  <a:srgbClr val="000000"/>
                </a:solidFill>
                <a:latin typeface="Bookman Old Style" panose="02050604050505020204" pitchFamily="18" charset="0"/>
              </a:rPr>
              <a:t>.</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85437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924973"/>
          </a:xfrm>
          <a:prstGeom prst="rect">
            <a:avLst/>
          </a:prstGeom>
        </p:spPr>
        <p:txBody>
          <a:bodyPr wrap="square" lIns="360000" rIns="360000">
            <a:spAutoFit/>
          </a:bodyPr>
          <a:lstStyle/>
          <a:p>
            <a:pPr algn="just">
              <a:lnSpc>
                <a:spcPct val="150000"/>
              </a:lnSpc>
            </a:pPr>
            <a:r>
              <a:rPr lang="ru-RU" sz="2400" b="1" dirty="0" smtClean="0">
                <a:solidFill>
                  <a:srgbClr val="000000"/>
                </a:solidFill>
                <a:latin typeface="Bookman Old Style" panose="02050604050505020204" pitchFamily="18" charset="0"/>
              </a:rPr>
              <a:t>Агрегация.</a:t>
            </a:r>
            <a:r>
              <a:rPr lang="ru-RU" sz="2400" dirty="0" smtClean="0">
                <a:solidFill>
                  <a:srgbClr val="000000"/>
                </a:solidFill>
                <a:latin typeface="Bookman Old Style" panose="02050604050505020204" pitchFamily="18" charset="0"/>
              </a:rPr>
              <a:t> Она </a:t>
            </a:r>
            <a:r>
              <a:rPr lang="ru-RU" sz="2400" dirty="0">
                <a:solidFill>
                  <a:srgbClr val="000000"/>
                </a:solidFill>
                <a:latin typeface="Bookman Old Style" panose="02050604050505020204" pitchFamily="18" charset="0"/>
              </a:rPr>
              <a:t>также предполагает отношение HAS A, но реализуется она </a:t>
            </a:r>
            <a:r>
              <a:rPr lang="ru-RU" sz="2400" dirty="0" smtClean="0">
                <a:solidFill>
                  <a:srgbClr val="000000"/>
                </a:solidFill>
                <a:latin typeface="Bookman Old Style" panose="02050604050505020204" pitchFamily="18" charset="0"/>
              </a:rPr>
              <a:t>иначе</a:t>
            </a:r>
          </a:p>
          <a:p>
            <a:pPr algn="just">
              <a:lnSpc>
                <a:spcPct val="150000"/>
              </a:lnSpc>
            </a:pPr>
            <a:r>
              <a:rPr lang="en-US" sz="2400" dirty="0" smtClean="0">
                <a:solidFill>
                  <a:srgbClr val="0000FF"/>
                </a:solidFill>
                <a:latin typeface="Cascadia Mono" panose="020B0609020000020004" pitchFamily="49" charset="0"/>
              </a:rPr>
              <a:t>public</a:t>
            </a:r>
            <a:r>
              <a:rPr lang="ru-RU" sz="2400" dirty="0" smtClean="0">
                <a:solidFill>
                  <a:srgbClr val="0000FF"/>
                </a:solidFill>
                <a:latin typeface="Cascadia Mono" panose="020B0609020000020004" pitchFamily="49" charset="0"/>
              </a:rPr>
              <a:t> </a:t>
            </a:r>
            <a:r>
              <a:rPr lang="en-US" sz="2400" dirty="0" smtClean="0">
                <a:solidFill>
                  <a:srgbClr val="0000FF"/>
                </a:solidFill>
                <a:latin typeface="Cascadia Mono" panose="020B0609020000020004" pitchFamily="49" charset="0"/>
              </a:rPr>
              <a:t>abstract</a:t>
            </a:r>
            <a:r>
              <a:rPr lang="en-US" sz="2400" dirty="0" smtClean="0">
                <a:solidFill>
                  <a:srgbClr val="000000"/>
                </a:solidFill>
                <a:latin typeface="Cascadia Mono" panose="020B0609020000020004" pitchFamily="49" charset="0"/>
              </a:rPr>
              <a:t> </a:t>
            </a:r>
            <a:r>
              <a:rPr lang="en-US" sz="2400" dirty="0" smtClean="0">
                <a:solidFill>
                  <a:srgbClr val="0000FF"/>
                </a:solidFill>
                <a:latin typeface="Cascadia Mono" panose="020B0609020000020004" pitchFamily="49" charset="0"/>
              </a:rPr>
              <a:t>class</a:t>
            </a:r>
            <a:r>
              <a:rPr lang="en-US" sz="2400" dirty="0" smtClean="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Engine</a:t>
            </a:r>
            <a:endParaRPr lang="en-US" sz="2400" dirty="0" smtClean="0">
              <a:solidFill>
                <a:srgbClr val="000000"/>
              </a:solidFill>
              <a:latin typeface="Cascadia Mono" panose="020B0609020000020004" pitchFamily="49" charset="0"/>
            </a:endParaRPr>
          </a:p>
          <a:p>
            <a:r>
              <a:rPr lang="ru-RU" sz="2400" dirty="0" smtClean="0">
                <a:solidFill>
                  <a:srgbClr val="000000"/>
                </a:solidFill>
                <a:latin typeface="Cascadia Mono" panose="020B0609020000020004" pitchFamily="49" charset="0"/>
              </a:rPr>
              <a:t>{ }</a:t>
            </a:r>
            <a:endParaRPr lang="ru-RU" sz="2400" dirty="0">
              <a:solidFill>
                <a:srgbClr val="000000"/>
              </a:solidFill>
              <a:latin typeface="Cascadia Mono" panose="020B0609020000020004" pitchFamily="49" charset="0"/>
            </a:endParaRPr>
          </a:p>
          <a:p>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class</a:t>
            </a:r>
            <a:r>
              <a:rPr lang="en-US" sz="2400" dirty="0">
                <a:solidFill>
                  <a:srgbClr val="000000"/>
                </a:solidFill>
                <a:latin typeface="Cascadia Mono" panose="020B0609020000020004" pitchFamily="49" charset="0"/>
              </a:rPr>
              <a:t> </a:t>
            </a:r>
            <a:r>
              <a:rPr lang="en-US" sz="2400" dirty="0">
                <a:solidFill>
                  <a:srgbClr val="2B91AF"/>
                </a:solidFill>
                <a:latin typeface="Cascadia Mono" panose="020B0609020000020004" pitchFamily="49" charset="0"/>
              </a:rPr>
              <a:t>Car</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r>
              <a:rPr lang="en-US" sz="2400" dirty="0" smtClean="0">
                <a:solidFill>
                  <a:srgbClr val="000000"/>
                </a:solidFill>
                <a:latin typeface="Cascadia Mono" panose="020B0609020000020004" pitchFamily="49" charset="0"/>
              </a:rPr>
              <a:t> Engine </a:t>
            </a:r>
            <a:r>
              <a:rPr lang="en-US" sz="2400" dirty="0">
                <a:solidFill>
                  <a:srgbClr val="000000"/>
                </a:solidFill>
                <a:latin typeface="Cascadia Mono" panose="020B0609020000020004" pitchFamily="49" charset="0"/>
              </a:rPr>
              <a:t>engine;</a:t>
            </a:r>
          </a:p>
          <a:p>
            <a:r>
              <a:rPr lang="en-US" sz="2400" dirty="0">
                <a:solidFill>
                  <a:srgbClr val="000000"/>
                </a:solidFill>
                <a:latin typeface="Cascadia Mono" panose="020B0609020000020004" pitchFamily="49" charset="0"/>
              </a:rPr>
              <a:t>    </a:t>
            </a:r>
            <a:r>
              <a:rPr lang="en-US" sz="2400" dirty="0">
                <a:solidFill>
                  <a:srgbClr val="0000FF"/>
                </a:solidFill>
                <a:latin typeface="Cascadia Mono" panose="020B0609020000020004" pitchFamily="49" charset="0"/>
              </a:rPr>
              <a:t>public</a:t>
            </a:r>
            <a:r>
              <a:rPr lang="en-US" sz="2400" dirty="0">
                <a:solidFill>
                  <a:srgbClr val="000000"/>
                </a:solidFill>
                <a:latin typeface="Cascadia Mono" panose="020B0609020000020004" pitchFamily="49" charset="0"/>
              </a:rPr>
              <a:t> </a:t>
            </a:r>
            <a:r>
              <a:rPr lang="en-US" sz="2400" dirty="0" smtClean="0">
                <a:solidFill>
                  <a:srgbClr val="2B91AF"/>
                </a:solidFill>
                <a:latin typeface="Cascadia Mono" panose="020B0609020000020004" pitchFamily="49" charset="0"/>
              </a:rPr>
              <a:t>Car</a:t>
            </a:r>
            <a:r>
              <a:rPr lang="en-US" sz="2400" dirty="0">
                <a:solidFill>
                  <a:srgbClr val="000000"/>
                </a:solidFill>
                <a:latin typeface="Cascadia Mono" panose="020B0609020000020004" pitchFamily="49" charset="0"/>
              </a:rPr>
              <a:t>(Engine </a:t>
            </a:r>
            <a:r>
              <a:rPr lang="en-US" sz="2400" dirty="0" err="1" smtClean="0">
                <a:solidFill>
                  <a:srgbClr val="000000"/>
                </a:solidFill>
                <a:latin typeface="Cascadia Mono" panose="020B0609020000020004" pitchFamily="49" charset="0"/>
              </a:rPr>
              <a:t>eng</a:t>
            </a:r>
            <a:r>
              <a:rPr lang="en-US" sz="2400" dirty="0" smtClean="0">
                <a:solidFill>
                  <a:srgbClr val="000000"/>
                </a:solidFill>
                <a:latin typeface="Cascadia Mono" panose="020B0609020000020004" pitchFamily="49" charset="0"/>
              </a:rPr>
              <a:t>)</a:t>
            </a:r>
            <a:endParaRPr lang="en-US" sz="2400" dirty="0">
              <a:solidFill>
                <a:srgbClr val="000000"/>
              </a:solidFill>
              <a:latin typeface="Cascadia Mono" panose="020B0609020000020004" pitchFamily="49" charset="0"/>
            </a:endParaRPr>
          </a:p>
          <a:p>
            <a:r>
              <a:rPr lang="ru-RU" sz="2400" dirty="0">
                <a:solidFill>
                  <a:srgbClr val="000000"/>
                </a:solidFill>
                <a:latin typeface="Cascadia Mono" panose="020B0609020000020004" pitchFamily="49" charset="0"/>
              </a:rPr>
              <a:t>    {</a:t>
            </a:r>
          </a:p>
          <a:p>
            <a:r>
              <a:rPr lang="en-US" sz="2400" dirty="0">
                <a:solidFill>
                  <a:srgbClr val="000000"/>
                </a:solidFill>
                <a:latin typeface="Cascadia Mono" panose="020B0609020000020004" pitchFamily="49" charset="0"/>
              </a:rPr>
              <a:t>        engine = </a:t>
            </a:r>
            <a:r>
              <a:rPr lang="en-US" sz="2400" dirty="0" err="1">
                <a:solidFill>
                  <a:srgbClr val="000000"/>
                </a:solidFill>
                <a:latin typeface="Cascadia Mono" panose="020B0609020000020004" pitchFamily="49" charset="0"/>
              </a:rPr>
              <a:t>eng</a:t>
            </a:r>
            <a:r>
              <a:rPr lang="en-US" sz="2400" dirty="0">
                <a:solidFill>
                  <a:srgbClr val="000000"/>
                </a:solidFill>
                <a:latin typeface="Cascadia Mono" panose="020B0609020000020004" pitchFamily="49" charset="0"/>
              </a:rPr>
              <a:t>;</a:t>
            </a:r>
          </a:p>
          <a:p>
            <a:r>
              <a:rPr lang="ru-RU" sz="2400" dirty="0" smtClean="0">
                <a:solidFill>
                  <a:srgbClr val="000000"/>
                </a:solidFill>
                <a:latin typeface="Cascadia Mono" panose="020B0609020000020004" pitchFamily="49" charset="0"/>
              </a:rPr>
              <a:t>    }</a:t>
            </a:r>
          </a:p>
          <a:p>
            <a:r>
              <a:rPr lang="ru-RU" sz="2400" dirty="0" smtClean="0">
                <a:solidFill>
                  <a:srgbClr val="000000"/>
                </a:solidFill>
                <a:latin typeface="Cascadia Mono" panose="020B0609020000020004" pitchFamily="49" charset="0"/>
              </a:rPr>
              <a:t>}</a:t>
            </a:r>
          </a:p>
          <a:p>
            <a:pPr algn="just"/>
            <a:r>
              <a:rPr lang="ru-RU" sz="2400" dirty="0">
                <a:solidFill>
                  <a:srgbClr val="000000"/>
                </a:solidFill>
                <a:latin typeface="Bookman Old Style" panose="02050604050505020204" pitchFamily="18" charset="0"/>
              </a:rPr>
              <a:t>При агрегации реализуется слабая связь, то есть в данном случае объекты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и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будут равноправны. В конструктор </a:t>
            </a:r>
            <a:r>
              <a:rPr lang="ru-RU" sz="2400" dirty="0" err="1">
                <a:solidFill>
                  <a:srgbClr val="000000"/>
                </a:solidFill>
                <a:latin typeface="Bookman Old Style" panose="02050604050505020204" pitchFamily="18" charset="0"/>
              </a:rPr>
              <a:t>Car</a:t>
            </a:r>
            <a:r>
              <a:rPr lang="ru-RU" sz="2400" dirty="0">
                <a:solidFill>
                  <a:srgbClr val="000000"/>
                </a:solidFill>
                <a:latin typeface="Bookman Old Style" panose="02050604050505020204" pitchFamily="18" charset="0"/>
              </a:rPr>
              <a:t> передается ссылка на уже имеющийся объект </a:t>
            </a:r>
            <a:r>
              <a:rPr lang="ru-RU" sz="2400" dirty="0" err="1">
                <a:solidFill>
                  <a:srgbClr val="000000"/>
                </a:solidFill>
                <a:latin typeface="Bookman Old Style" panose="02050604050505020204" pitchFamily="18" charset="0"/>
              </a:rPr>
              <a:t>Engine</a:t>
            </a:r>
            <a:r>
              <a:rPr lang="ru-RU" sz="2400" dirty="0">
                <a:solidFill>
                  <a:srgbClr val="000000"/>
                </a:solidFill>
                <a:latin typeface="Bookman Old Style" panose="02050604050505020204" pitchFamily="18" charset="0"/>
              </a:rPr>
              <a:t>. И, как правило, определяется ссылка не на конкретный класс, а на абстрактный класс или интерфейс, что увеличивает гибкость программы.</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30740488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4524315"/>
          </a:xfrm>
          <a:prstGeom prst="rect">
            <a:avLst/>
          </a:prstGeom>
        </p:spPr>
        <p:txBody>
          <a:bodyPr wrap="square" lIns="360000" rIns="360000">
            <a:spAutoFit/>
          </a:bodyPr>
          <a:lstStyle/>
          <a:p>
            <a:pPr algn="just">
              <a:lnSpc>
                <a:spcPct val="150000"/>
              </a:lnSpc>
            </a:pPr>
            <a:r>
              <a:rPr lang="ru-RU" sz="2400" dirty="0" smtClean="0">
                <a:solidFill>
                  <a:srgbClr val="000000"/>
                </a:solidFill>
                <a:latin typeface="Bookman Old Style" panose="02050604050505020204" pitchFamily="18" charset="0"/>
              </a:rPr>
              <a:t>Один </a:t>
            </a:r>
            <a:r>
              <a:rPr lang="ru-RU" sz="2400" dirty="0">
                <a:solidFill>
                  <a:srgbClr val="000000"/>
                </a:solidFill>
                <a:latin typeface="Bookman Old Style" panose="02050604050505020204" pitchFamily="18" charset="0"/>
              </a:rPr>
              <a:t>из принципов проектирования гласит, что при создании системы классов надо программировать на уровне интерфейсов, а не их конкретных реализаций. Под интерфейсами в данном случае понимаются не только типы C#, определенные с помощью ключевого слова </a:t>
            </a:r>
            <a:r>
              <a:rPr lang="ru-RU" sz="2400" b="1" dirty="0" err="1">
                <a:solidFill>
                  <a:srgbClr val="000000"/>
                </a:solidFill>
                <a:latin typeface="Bookman Old Style" panose="02050604050505020204" pitchFamily="18" charset="0"/>
              </a:rPr>
              <a:t>interface</a:t>
            </a:r>
            <a:r>
              <a:rPr lang="ru-RU" sz="2400" dirty="0">
                <a:solidFill>
                  <a:srgbClr val="000000"/>
                </a:solidFill>
                <a:latin typeface="Bookman Old Style" panose="02050604050505020204" pitchFamily="18" charset="0"/>
              </a:rPr>
              <a:t>, а </a:t>
            </a:r>
            <a:r>
              <a:rPr lang="ru-RU" sz="2400" b="1" dirty="0">
                <a:solidFill>
                  <a:srgbClr val="000000"/>
                </a:solidFill>
                <a:latin typeface="Bookman Old Style" panose="02050604050505020204" pitchFamily="18" charset="0"/>
              </a:rPr>
              <a:t>определение функционала без его конкретной реализации</a:t>
            </a:r>
            <a:r>
              <a:rPr lang="ru-RU" sz="2400" dirty="0">
                <a:solidFill>
                  <a:srgbClr val="000000"/>
                </a:solidFill>
                <a:latin typeface="Bookman Old Style" panose="02050604050505020204" pitchFamily="18" charset="0"/>
              </a:rPr>
              <a:t>. То есть под данное определение попадают как собственно интерфейсы, так и абстрактные классы, которые могут иметь абстрактные методы без конкретной реализации.</a:t>
            </a:r>
            <a:endParaRPr lang="en-US"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2337239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6740307"/>
          </a:xfrm>
          <a:prstGeom prst="rect">
            <a:avLst/>
          </a:prstGeom>
        </p:spPr>
        <p:txBody>
          <a:bodyPr wrap="square" lIns="360000" rIns="360000">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a:t>
            </a:r>
            <a:r>
              <a:rPr lang="ru-RU" sz="2400" b="1" dirty="0">
                <a:solidFill>
                  <a:srgbClr val="000000"/>
                </a:solidFill>
                <a:latin typeface="Bookman Old Style" panose="02050604050505020204" pitchFamily="18" charset="0"/>
              </a:rPr>
              <a:t>абстрактные классы</a:t>
            </a:r>
            <a:r>
              <a:rPr lang="ru-RU" sz="2400" dirty="0" smtClean="0">
                <a:solidFill>
                  <a:srgbClr val="000000"/>
                </a:solidFill>
                <a:latin typeface="Bookman Old Style" panose="02050604050505020204" pitchFamily="18" charset="0"/>
              </a:rPr>
              <a:t>:</a:t>
            </a:r>
            <a:endParaRPr lang="en-US" sz="2400" dirty="0" smtClean="0">
              <a:solidFill>
                <a:srgbClr val="000000"/>
              </a:solidFill>
              <a:latin typeface="Bookman Old Style" panose="02050604050505020204" pitchFamily="18" charset="0"/>
            </a:endParaRP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надо определить общий функционал для родственных объектов</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довольно большую функциональную единицу, которая содержит много базового функционала</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нужно, чтобы все производные классы на всех уровнях наследования имели некоторую общую реализацию. При использовании абстрактных классов, если мы захотим изменить базовый функционал во всех наследниках, то достаточно поменять его в абстрактном базовом классе.</a:t>
            </a:r>
          </a:p>
          <a:p>
            <a:pPr marL="360363" indent="-179388"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же нам вдруг надо будет поменять название или параметры метода интерфейса, то придется вносить изменения и также во всех классы, которые данный интерфейс реализуют</a:t>
            </a:r>
            <a:r>
              <a:rPr lang="ru-RU" sz="2400" dirty="0" smtClean="0">
                <a:solidFill>
                  <a:srgbClr val="000000"/>
                </a:solidFill>
                <a:latin typeface="Bookman Old Style" panose="02050604050505020204" pitchFamily="18" charset="0"/>
              </a:rPr>
              <a:t>.</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14167697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0" y="0"/>
            <a:ext cx="12192000" cy="2308324"/>
          </a:xfrm>
          <a:prstGeom prst="rect">
            <a:avLst/>
          </a:prstGeom>
        </p:spPr>
        <p:txBody>
          <a:bodyPr wrap="square" lIns="360000" rIns="360000">
            <a:spAutoFit/>
          </a:bodyPr>
          <a:lstStyle/>
          <a:p>
            <a:pPr algn="just">
              <a:lnSpc>
                <a:spcPct val="150000"/>
              </a:lnSpc>
            </a:pPr>
            <a:r>
              <a:rPr lang="ru-RU" sz="2400" dirty="0">
                <a:solidFill>
                  <a:srgbClr val="000000"/>
                </a:solidFill>
                <a:latin typeface="Bookman Old Style" panose="02050604050505020204" pitchFamily="18" charset="0"/>
              </a:rPr>
              <a:t>Когда следует использовать интерфейсы:</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нам надо определить функционал для группы разрозненных объектов, которые могут быть никак не связаны между собой.</a:t>
            </a:r>
          </a:p>
          <a:p>
            <a:pPr marL="361950" indent="-190500" algn="just">
              <a:lnSpc>
                <a:spcPct val="150000"/>
              </a:lnSpc>
              <a:buFont typeface="Arial" panose="020B0604020202020204" pitchFamily="34" charset="0"/>
              <a:buChar char="•"/>
            </a:pPr>
            <a:r>
              <a:rPr lang="ru-RU" sz="2400" dirty="0">
                <a:solidFill>
                  <a:srgbClr val="000000"/>
                </a:solidFill>
                <a:latin typeface="Bookman Old Style" panose="02050604050505020204" pitchFamily="18" charset="0"/>
              </a:rPr>
              <a:t>Если мы проектируем небольшой функциональный </a:t>
            </a:r>
            <a:r>
              <a:rPr lang="ru-RU" sz="2400" dirty="0" smtClean="0">
                <a:solidFill>
                  <a:srgbClr val="000000"/>
                </a:solidFill>
                <a:latin typeface="Bookman Old Style" panose="02050604050505020204" pitchFamily="18" charset="0"/>
              </a:rPr>
              <a:t>тип</a:t>
            </a:r>
            <a:endParaRPr lang="ru-RU" sz="24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811428746"/>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15663</TotalTime>
  <Words>1546</Words>
  <Application>Microsoft Office PowerPoint</Application>
  <PresentationFormat>Широкоэкранный</PresentationFormat>
  <Paragraphs>336</Paragraphs>
  <Slides>37</Slides>
  <Notes>36</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37</vt:i4>
      </vt:variant>
    </vt:vector>
  </HeadingPairs>
  <TitlesOfParts>
    <vt:vector size="45" baseType="lpstr">
      <vt:lpstr>Arial</vt:lpstr>
      <vt:lpstr>Bookman Old Style</vt:lpstr>
      <vt:lpstr>Calibri</vt:lpstr>
      <vt:lpstr>Calibri Light</vt:lpstr>
      <vt:lpstr>Cascadia Mono</vt:lpstr>
      <vt:lpstr>Consolas</vt:lpstr>
      <vt:lpstr>Times New Roman</vt:lpstr>
      <vt:lpstr>Тема Office</vt:lpstr>
      <vt:lpstr>4 семестр Лекция 1. Содержание лекции: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РАЗРАБОТКА ПРОГРАММЫ ДЛЯ РАСЧЁТА ПРОДОЛЬНО-ПОПЕРЕЧНЫХ КОЛЕБАНИЙ СТВОЛА АРТИЛЛЕРИЙСКОГО ОРУДИЯ</dc:title>
  <dc:creator>vsufiy</dc:creator>
  <cp:lastModifiedBy>Daniil Kljukin</cp:lastModifiedBy>
  <cp:revision>923</cp:revision>
  <dcterms:modified xsi:type="dcterms:W3CDTF">2025-09-01T06:39:52Z</dcterms:modified>
</cp:coreProperties>
</file>

<file path=docProps/thumbnail.jpeg>
</file>